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Gill Sans"/>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47" roundtripDataSignature="AMtx7mhjFma+YrmCyLvhxdEPBEqHeUur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GillSans-bold.fntdata"/><Relationship Id="rId23" Type="http://schemas.openxmlformats.org/officeDocument/2006/relationships/slide" Target="slides/slide18.xml"/><Relationship Id="rId45" Type="http://schemas.openxmlformats.org/officeDocument/2006/relationships/font" Target="fonts/Gill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3f0e1e0277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f0e1e027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f0e1e0277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f0e1e027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f0e1e0277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3f0e1e02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f0e1e0277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f0e1e027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f0e1e0277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f0e1e027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42"/>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2"/>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2"/>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18" name="Google Shape;18;p4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9F276A"/>
                </a:solidFill>
                <a:latin typeface="Gill Sans"/>
                <a:ea typeface="Gill Sans"/>
                <a:cs typeface="Gill Sans"/>
                <a:sym typeface="Gill Sans"/>
              </a:defRPr>
            </a:lvl1pPr>
            <a:lvl2pPr indent="0" lvl="1" marL="0" algn="r">
              <a:spcBef>
                <a:spcPts val="0"/>
              </a:spcBef>
              <a:buNone/>
              <a:defRPr b="0" i="0" sz="900" u="none" cap="none" strike="noStrike">
                <a:solidFill>
                  <a:srgbClr val="9F276A"/>
                </a:solidFill>
                <a:latin typeface="Gill Sans"/>
                <a:ea typeface="Gill Sans"/>
                <a:cs typeface="Gill Sans"/>
                <a:sym typeface="Gill Sans"/>
              </a:defRPr>
            </a:lvl2pPr>
            <a:lvl3pPr indent="0" lvl="2" marL="0" algn="r">
              <a:spcBef>
                <a:spcPts val="0"/>
              </a:spcBef>
              <a:buNone/>
              <a:defRPr b="0" i="0" sz="900" u="none" cap="none" strike="noStrike">
                <a:solidFill>
                  <a:srgbClr val="9F276A"/>
                </a:solidFill>
                <a:latin typeface="Gill Sans"/>
                <a:ea typeface="Gill Sans"/>
                <a:cs typeface="Gill Sans"/>
                <a:sym typeface="Gill Sans"/>
              </a:defRPr>
            </a:lvl3pPr>
            <a:lvl4pPr indent="0" lvl="3" marL="0" algn="r">
              <a:spcBef>
                <a:spcPts val="0"/>
              </a:spcBef>
              <a:buNone/>
              <a:defRPr b="0" i="0" sz="900" u="none" cap="none" strike="noStrike">
                <a:solidFill>
                  <a:srgbClr val="9F276A"/>
                </a:solidFill>
                <a:latin typeface="Gill Sans"/>
                <a:ea typeface="Gill Sans"/>
                <a:cs typeface="Gill Sans"/>
                <a:sym typeface="Gill Sans"/>
              </a:defRPr>
            </a:lvl4pPr>
            <a:lvl5pPr indent="0" lvl="4" marL="0" algn="r">
              <a:spcBef>
                <a:spcPts val="0"/>
              </a:spcBef>
              <a:buNone/>
              <a:defRPr b="0" i="0" sz="900" u="none" cap="none" strike="noStrike">
                <a:solidFill>
                  <a:srgbClr val="9F276A"/>
                </a:solidFill>
                <a:latin typeface="Gill Sans"/>
                <a:ea typeface="Gill Sans"/>
                <a:cs typeface="Gill Sans"/>
                <a:sym typeface="Gill Sans"/>
              </a:defRPr>
            </a:lvl5pPr>
            <a:lvl6pPr indent="0" lvl="5" marL="0" algn="r">
              <a:spcBef>
                <a:spcPts val="0"/>
              </a:spcBef>
              <a:buNone/>
              <a:defRPr b="0" i="0" sz="900" u="none" cap="none" strike="noStrike">
                <a:solidFill>
                  <a:srgbClr val="9F276A"/>
                </a:solidFill>
                <a:latin typeface="Gill Sans"/>
                <a:ea typeface="Gill Sans"/>
                <a:cs typeface="Gill Sans"/>
                <a:sym typeface="Gill Sans"/>
              </a:defRPr>
            </a:lvl6pPr>
            <a:lvl7pPr indent="0" lvl="6" marL="0" algn="r">
              <a:spcBef>
                <a:spcPts val="0"/>
              </a:spcBef>
              <a:buNone/>
              <a:defRPr b="0" i="0" sz="900" u="none" cap="none" strike="noStrike">
                <a:solidFill>
                  <a:srgbClr val="9F276A"/>
                </a:solidFill>
                <a:latin typeface="Gill Sans"/>
                <a:ea typeface="Gill Sans"/>
                <a:cs typeface="Gill Sans"/>
                <a:sym typeface="Gill Sans"/>
              </a:defRPr>
            </a:lvl7pPr>
            <a:lvl8pPr indent="0" lvl="7" marL="0" algn="r">
              <a:spcBef>
                <a:spcPts val="0"/>
              </a:spcBef>
              <a:buNone/>
              <a:defRPr b="0" i="0" sz="900" u="none" cap="none" strike="noStrike">
                <a:solidFill>
                  <a:srgbClr val="9F276A"/>
                </a:solidFill>
                <a:latin typeface="Gill Sans"/>
                <a:ea typeface="Gill Sans"/>
                <a:cs typeface="Gill Sans"/>
                <a:sym typeface="Gill Sans"/>
              </a:defRPr>
            </a:lvl8pPr>
            <a:lvl9pPr indent="0" lvl="8" marL="0" algn="r">
              <a:spcBef>
                <a:spcPts val="0"/>
              </a:spcBef>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5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1"/>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2" name="Google Shape;82;p5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52"/>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2"/>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2"/>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52"/>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2"/>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2"/>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5" name="Google Shape;25;p4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3"/>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4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45"/>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5"/>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46"/>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6"/>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6"/>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42" name="Google Shape;42;p46"/>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6"/>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47"/>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7"/>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9" name="Google Shape;49;p47"/>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0" name="Google Shape;50;p4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48"/>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8"/>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7" name="Google Shape;57;p48"/>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8" name="Google Shape;58;p48"/>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9" name="Google Shape;59;p48"/>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0" name="Google Shape;60;p4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49"/>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9"/>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F276A"/>
              </a:buClr>
              <a:buSzPts val="2000"/>
              <a:buFont typeface="Gill Sans"/>
              <a:buNone/>
              <a:defRPr b="0" sz="2000">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9"/>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67" name="Google Shape;67;p4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68" name="Google Shape;68;p4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5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0"/>
          <p:cNvSpPr/>
          <p:nvPr>
            <p:ph idx="2" type="pic"/>
          </p:nvPr>
        </p:nvSpPr>
        <p:spPr>
          <a:xfrm>
            <a:off x="447817" y="599725"/>
            <a:ext cx="11290859" cy="3557252"/>
          </a:xfrm>
          <a:prstGeom prst="rect">
            <a:avLst/>
          </a:prstGeom>
          <a:noFill/>
          <a:ln>
            <a:noFill/>
          </a:ln>
        </p:spPr>
      </p:sp>
      <p:sp>
        <p:nvSpPr>
          <p:cNvPr id="74" name="Google Shape;74;p50"/>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5" name="Google Shape;75;p5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4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 name="Google Shape;8;p4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9" name="Google Shape;9;p4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 name="Google Shape;10;p4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4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4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4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google.com/" TargetMode="External"/><Relationship Id="rId4" Type="http://schemas.openxmlformats.org/officeDocument/2006/relationships/hyperlink" Target="http://www.w3school.com/" TargetMode="External"/><Relationship Id="rId5" Type="http://schemas.openxmlformats.org/officeDocument/2006/relationships/hyperlink" Target="http://www.javatpoint.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title"/>
          </p:nvPr>
        </p:nvSpPr>
        <p:spPr>
          <a:xfrm>
            <a:off x="581191" y="2297929"/>
            <a:ext cx="11029615" cy="122449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3600"/>
              <a:buFont typeface="Algerian"/>
              <a:buNone/>
            </a:pPr>
            <a:r>
              <a:rPr b="1" lang="en-US">
                <a:latin typeface="Algerian"/>
                <a:ea typeface="Algerian"/>
                <a:cs typeface="Algerian"/>
                <a:sym typeface="Algerian"/>
              </a:rPr>
              <a:t>FALAHAAR: ONLINE FRUIT SHOP</a:t>
            </a:r>
            <a:endParaRPr b="1">
              <a:latin typeface="Algerian"/>
              <a:ea typeface="Algerian"/>
              <a:cs typeface="Algerian"/>
              <a:sym typeface="Algerian"/>
            </a:endParaRPr>
          </a:p>
        </p:txBody>
      </p:sp>
      <p:sp>
        <p:nvSpPr>
          <p:cNvPr id="97" name="Google Shape;97;p1"/>
          <p:cNvSpPr txBox="1"/>
          <p:nvPr>
            <p:ph idx="1" type="body"/>
          </p:nvPr>
        </p:nvSpPr>
        <p:spPr>
          <a:xfrm>
            <a:off x="525531" y="3557542"/>
            <a:ext cx="11029615" cy="600556"/>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1472"/>
              <a:buNone/>
            </a:pPr>
            <a:r>
              <a:rPr b="1" lang="en-US" sz="1600"/>
              <a:t>                                                                                                                                                                                                                                                                      PRESENTED BY</a:t>
            </a:r>
            <a:endParaRPr/>
          </a:p>
          <a:p>
            <a:pPr indent="0" lvl="0" marL="0" rtl="0" algn="r">
              <a:spcBef>
                <a:spcPts val="920"/>
              </a:spcBef>
              <a:spcAft>
                <a:spcPts val="0"/>
              </a:spcAft>
              <a:buSzPts val="1472"/>
              <a:buNone/>
            </a:pPr>
            <a:r>
              <a:rPr b="1" lang="en-US" sz="1600"/>
              <a:t>															 PRATIKSHA DESHMUKH(233068)</a:t>
            </a:r>
            <a:endParaRPr/>
          </a:p>
          <a:p>
            <a:pPr indent="0" lvl="0" marL="0" rtl="0" algn="r">
              <a:spcBef>
                <a:spcPts val="920"/>
              </a:spcBef>
              <a:spcAft>
                <a:spcPts val="0"/>
              </a:spcAft>
              <a:buSzPts val="1472"/>
              <a:buNone/>
            </a:pPr>
            <a:r>
              <a:rPr b="1" lang="en-US" sz="1600"/>
              <a:t>							SHIVANEE MANDE(233089)</a:t>
            </a:r>
            <a:endParaRPr/>
          </a:p>
        </p:txBody>
      </p:sp>
      <p:pic>
        <p:nvPicPr>
          <p:cNvPr descr="Institute for Advanced Computing and Software Development (IACSD)  Employees, Location, Alumni | LinkedIn" id="98" name="Google Shape;98;p1"/>
          <p:cNvPicPr preferRelativeResize="0"/>
          <p:nvPr/>
        </p:nvPicPr>
        <p:blipFill rotWithShape="1">
          <a:blip r:embed="rId3">
            <a:alphaModFix/>
          </a:blip>
          <a:srcRect b="0" l="0" r="0" t="0"/>
          <a:stretch/>
        </p:blipFill>
        <p:spPr>
          <a:xfrm>
            <a:off x="672409" y="767972"/>
            <a:ext cx="1905000" cy="1809584"/>
          </a:xfrm>
          <a:prstGeom prst="rect">
            <a:avLst/>
          </a:prstGeom>
          <a:noFill/>
          <a:ln>
            <a:noFill/>
          </a:ln>
        </p:spPr>
      </p:pic>
      <p:pic>
        <p:nvPicPr>
          <p:cNvPr descr="Contact Us - Institute for Advanced Computing and Software Development" id="99" name="Google Shape;99;p1"/>
          <p:cNvPicPr preferRelativeResize="0"/>
          <p:nvPr/>
        </p:nvPicPr>
        <p:blipFill rotWithShape="1">
          <a:blip r:embed="rId4">
            <a:alphaModFix/>
          </a:blip>
          <a:srcRect b="0" l="0" r="0" t="0"/>
          <a:stretch/>
        </p:blipFill>
        <p:spPr>
          <a:xfrm>
            <a:off x="8448785" y="874644"/>
            <a:ext cx="2897726" cy="14232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200"/>
              <a:buFont typeface="Algerian"/>
              <a:buNone/>
            </a:pPr>
            <a:r>
              <a:rPr lang="en-US" sz="3200">
                <a:latin typeface="Algerian"/>
                <a:ea typeface="Algerian"/>
                <a:cs typeface="Algerian"/>
                <a:sym typeface="Algerian"/>
              </a:rPr>
              <a:t>                                        MODULES</a:t>
            </a:r>
            <a:endParaRPr sz="3200">
              <a:latin typeface="Algerian"/>
              <a:ea typeface="Algerian"/>
              <a:cs typeface="Algerian"/>
              <a:sym typeface="Algerian"/>
            </a:endParaRPr>
          </a:p>
        </p:txBody>
      </p:sp>
      <p:sp>
        <p:nvSpPr>
          <p:cNvPr id="152" name="Google Shape;152;p1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840"/>
              <a:buFont typeface="Noto Sans Symbols"/>
              <a:buChar char="▪"/>
            </a:pPr>
            <a:r>
              <a:rPr lang="en-US" sz="2000">
                <a:latin typeface="Times New Roman"/>
                <a:ea typeface="Times New Roman"/>
                <a:cs typeface="Times New Roman"/>
                <a:sym typeface="Times New Roman"/>
              </a:rPr>
              <a:t> User : Admin ,  Employee , Customer , Delivery Person</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 Product</a:t>
            </a:r>
            <a:endParaRPr sz="2000">
              <a:latin typeface="Times New Roman"/>
              <a:ea typeface="Times New Roman"/>
              <a:cs typeface="Times New Roman"/>
              <a:sym typeface="Times New Roman"/>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 Categories</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 Cart</a:t>
            </a:r>
            <a:endParaRPr sz="2000">
              <a:latin typeface="Times New Roman"/>
              <a:ea typeface="Times New Roman"/>
              <a:cs typeface="Times New Roman"/>
              <a:sym typeface="Times New Roman"/>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 Order</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 Payment</a:t>
            </a:r>
            <a:endParaRPr sz="2000">
              <a:latin typeface="Times New Roman"/>
              <a:ea typeface="Times New Roman"/>
              <a:cs typeface="Times New Roman"/>
              <a:sym typeface="Times New Roman"/>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 Delivery </a:t>
            </a:r>
            <a:endParaRPr sz="2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ph type="title"/>
          </p:nvPr>
        </p:nvSpPr>
        <p:spPr>
          <a:xfrm>
            <a:off x="754769" y="0"/>
            <a:ext cx="10353761" cy="132632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200"/>
              <a:buFont typeface="Algerian"/>
              <a:buNone/>
            </a:pPr>
            <a:r>
              <a:rPr lang="en-US" sz="3200">
                <a:latin typeface="Algerian"/>
                <a:ea typeface="Algerian"/>
                <a:cs typeface="Algerian"/>
                <a:sym typeface="Algerian"/>
              </a:rPr>
              <a:t>    DATAFLOW DIAGRAM</a:t>
            </a:r>
            <a:endParaRPr sz="3200">
              <a:latin typeface="Algerian"/>
              <a:ea typeface="Algerian"/>
              <a:cs typeface="Algerian"/>
              <a:sym typeface="Algerian"/>
            </a:endParaRPr>
          </a:p>
        </p:txBody>
      </p:sp>
      <p:pic>
        <p:nvPicPr>
          <p:cNvPr descr="C:\Users\ADMIN\Downloads\DFD1.png" id="158" name="Google Shape;158;p11"/>
          <p:cNvPicPr preferRelativeResize="0"/>
          <p:nvPr/>
        </p:nvPicPr>
        <p:blipFill rotWithShape="1">
          <a:blip r:embed="rId3">
            <a:alphaModFix/>
          </a:blip>
          <a:srcRect b="0" l="0" r="0" t="0"/>
          <a:stretch/>
        </p:blipFill>
        <p:spPr>
          <a:xfrm>
            <a:off x="650876" y="2118946"/>
            <a:ext cx="6972055" cy="4387362"/>
          </a:xfrm>
          <a:prstGeom prst="rect">
            <a:avLst/>
          </a:prstGeom>
          <a:noFill/>
          <a:ln>
            <a:noFill/>
          </a:ln>
        </p:spPr>
      </p:pic>
      <p:pic>
        <p:nvPicPr>
          <p:cNvPr descr="C:\Users\ADMIN\Downloads\DFD2.png" id="159" name="Google Shape;159;p11"/>
          <p:cNvPicPr preferRelativeResize="0"/>
          <p:nvPr>
            <p:ph idx="1" type="body"/>
          </p:nvPr>
        </p:nvPicPr>
        <p:blipFill rotWithShape="1">
          <a:blip r:embed="rId4">
            <a:alphaModFix/>
          </a:blip>
          <a:srcRect b="0" l="0" r="0" t="0"/>
          <a:stretch/>
        </p:blipFill>
        <p:spPr>
          <a:xfrm>
            <a:off x="4282478" y="2093302"/>
            <a:ext cx="7296991" cy="36782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C:\Users\ADMIN\Downloads\DFD Level3.png" id="164" name="Google Shape;164;p12"/>
          <p:cNvPicPr preferRelativeResize="0"/>
          <p:nvPr/>
        </p:nvPicPr>
        <p:blipFill rotWithShape="1">
          <a:blip r:embed="rId3">
            <a:alphaModFix/>
          </a:blip>
          <a:srcRect b="0" l="0" r="0" t="0"/>
          <a:stretch/>
        </p:blipFill>
        <p:spPr>
          <a:xfrm>
            <a:off x="650875" y="905608"/>
            <a:ext cx="10890250" cy="50951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C:\Users\ADMIN\Downloads\ER diagram.png" id="169" name="Google Shape;169;p13"/>
          <p:cNvPicPr preferRelativeResize="0"/>
          <p:nvPr/>
        </p:nvPicPr>
        <p:blipFill rotWithShape="1">
          <a:blip r:embed="rId3">
            <a:alphaModFix/>
          </a:blip>
          <a:srcRect b="0" l="0" r="0" t="0"/>
          <a:stretch/>
        </p:blipFill>
        <p:spPr>
          <a:xfrm>
            <a:off x="3217984" y="890466"/>
            <a:ext cx="6934200" cy="5727700"/>
          </a:xfrm>
          <a:prstGeom prst="rect">
            <a:avLst/>
          </a:prstGeom>
          <a:noFill/>
          <a:ln>
            <a:noFill/>
          </a:ln>
        </p:spPr>
      </p:pic>
      <p:sp>
        <p:nvSpPr>
          <p:cNvPr id="170" name="Google Shape;170;p13"/>
          <p:cNvSpPr txBox="1"/>
          <p:nvPr/>
        </p:nvSpPr>
        <p:spPr>
          <a:xfrm>
            <a:off x="720969" y="1011115"/>
            <a:ext cx="18024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E-R diagram:</a:t>
            </a:r>
            <a:endParaRPr sz="1800">
              <a:solidFill>
                <a:schemeClr val="dk1"/>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4"/>
          <p:cNvSpPr/>
          <p:nvPr/>
        </p:nvSpPr>
        <p:spPr>
          <a:xfrm>
            <a:off x="394607" y="601160"/>
            <a:ext cx="6096000" cy="369332"/>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 USE CASE DIAGRAM</a:t>
            </a:r>
            <a:endParaRPr sz="1800">
              <a:solidFill>
                <a:schemeClr val="dk1"/>
              </a:solidFill>
              <a:latin typeface="Times New Roman"/>
              <a:ea typeface="Times New Roman"/>
              <a:cs typeface="Times New Roman"/>
              <a:sym typeface="Times New Roman"/>
            </a:endParaRPr>
          </a:p>
        </p:txBody>
      </p:sp>
      <p:pic>
        <p:nvPicPr>
          <p:cNvPr descr="C:\Users\ADMIN\Downloads\Customer UseCase.png" id="176" name="Google Shape;176;p14"/>
          <p:cNvPicPr preferRelativeResize="0"/>
          <p:nvPr/>
        </p:nvPicPr>
        <p:blipFill rotWithShape="1">
          <a:blip r:embed="rId3">
            <a:alphaModFix/>
          </a:blip>
          <a:srcRect b="0" l="0" r="0" t="0"/>
          <a:stretch/>
        </p:blipFill>
        <p:spPr>
          <a:xfrm>
            <a:off x="615705" y="1699358"/>
            <a:ext cx="11306664" cy="4813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C:\Users\ADMIN\Downloads\Admin UseCase.png" id="181" name="Google Shape;181;p15"/>
          <p:cNvPicPr preferRelativeResize="0"/>
          <p:nvPr/>
        </p:nvPicPr>
        <p:blipFill rotWithShape="1">
          <a:blip r:embed="rId3">
            <a:alphaModFix/>
          </a:blip>
          <a:srcRect b="0" l="0" r="0" t="0"/>
          <a:stretch/>
        </p:blipFill>
        <p:spPr>
          <a:xfrm>
            <a:off x="177800" y="1022350"/>
            <a:ext cx="11836400" cy="481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6"/>
          <p:cNvSpPr/>
          <p:nvPr/>
        </p:nvSpPr>
        <p:spPr>
          <a:xfrm>
            <a:off x="-490330" y="605064"/>
            <a:ext cx="6096000" cy="369332"/>
          </a:xfrm>
          <a:prstGeom prst="rect">
            <a:avLst/>
          </a:prstGeom>
          <a:noFill/>
          <a:ln>
            <a:noFill/>
          </a:ln>
        </p:spPr>
        <p:txBody>
          <a:bodyPr anchorCtr="0" anchor="t" bIns="45700" lIns="91425" spcFirstLastPara="1" rIns="91425" wrap="square" tIns="45700">
            <a:spAutoFit/>
          </a:bodyPr>
          <a:lstStyle/>
          <a:p>
            <a:pPr indent="-285750" lvl="2" marL="12001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CLASS DIAGRAM</a:t>
            </a:r>
            <a:endParaRPr b="0" i="0" sz="1800" u="none" cap="none" strike="noStrike">
              <a:solidFill>
                <a:schemeClr val="dk1"/>
              </a:solidFill>
              <a:latin typeface="Times New Roman"/>
              <a:ea typeface="Times New Roman"/>
              <a:cs typeface="Times New Roman"/>
              <a:sym typeface="Times New Roman"/>
            </a:endParaRPr>
          </a:p>
        </p:txBody>
      </p:sp>
      <p:pic>
        <p:nvPicPr>
          <p:cNvPr id="187" name="Google Shape;187;p16"/>
          <p:cNvPicPr preferRelativeResize="0"/>
          <p:nvPr/>
        </p:nvPicPr>
        <p:blipFill>
          <a:blip r:embed="rId3">
            <a:alphaModFix/>
          </a:blip>
          <a:stretch>
            <a:fillRect/>
          </a:stretch>
        </p:blipFill>
        <p:spPr>
          <a:xfrm>
            <a:off x="152400" y="1126800"/>
            <a:ext cx="10849073" cy="546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7"/>
          <p:cNvSpPr/>
          <p:nvPr/>
        </p:nvSpPr>
        <p:spPr>
          <a:xfrm>
            <a:off x="386443" y="592996"/>
            <a:ext cx="6096000" cy="369332"/>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 ACTIVITY DIAGRAM</a:t>
            </a:r>
            <a:endParaRPr sz="1800">
              <a:solidFill>
                <a:schemeClr val="dk1"/>
              </a:solidFill>
              <a:latin typeface="Times New Roman"/>
              <a:ea typeface="Times New Roman"/>
              <a:cs typeface="Times New Roman"/>
              <a:sym typeface="Times New Roman"/>
            </a:endParaRPr>
          </a:p>
        </p:txBody>
      </p:sp>
      <p:pic>
        <p:nvPicPr>
          <p:cNvPr descr="C:\Users\ADMIN\Downloads\activity diagram.png" id="193" name="Google Shape;193;p17"/>
          <p:cNvPicPr preferRelativeResize="0"/>
          <p:nvPr/>
        </p:nvPicPr>
        <p:blipFill rotWithShape="1">
          <a:blip r:embed="rId3">
            <a:alphaModFix/>
          </a:blip>
          <a:srcRect b="0" l="0" r="0" t="0"/>
          <a:stretch/>
        </p:blipFill>
        <p:spPr>
          <a:xfrm>
            <a:off x="1289050" y="949569"/>
            <a:ext cx="9613900" cy="57401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8"/>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TABLES</a:t>
            </a:r>
            <a:endParaRPr/>
          </a:p>
        </p:txBody>
      </p:sp>
      <p:sp>
        <p:nvSpPr>
          <p:cNvPr id="199" name="Google Shape;199;p18"/>
          <p:cNvSpPr/>
          <p:nvPr/>
        </p:nvSpPr>
        <p:spPr>
          <a:xfrm>
            <a:off x="5872915" y="2121890"/>
            <a:ext cx="2206566" cy="61555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 2)Categories Table         </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a:p>
        </p:txBody>
      </p:sp>
      <p:sp>
        <p:nvSpPr>
          <p:cNvPr id="200" name="Google Shape;200;p18"/>
          <p:cNvSpPr/>
          <p:nvPr/>
        </p:nvSpPr>
        <p:spPr>
          <a:xfrm>
            <a:off x="575894" y="1382481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201" name="Google Shape;201;p18"/>
          <p:cNvSpPr/>
          <p:nvPr/>
        </p:nvSpPr>
        <p:spPr>
          <a:xfrm>
            <a:off x="575894" y="2089448"/>
            <a:ext cx="16853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1)List of Table:</a:t>
            </a:r>
            <a:endParaRPr sz="1800">
              <a:solidFill>
                <a:schemeClr val="dk1"/>
              </a:solidFill>
              <a:latin typeface="Gill Sans"/>
              <a:ea typeface="Gill Sans"/>
              <a:cs typeface="Gill Sans"/>
              <a:sym typeface="Gill Sans"/>
            </a:endParaRPr>
          </a:p>
        </p:txBody>
      </p:sp>
      <p:pic>
        <p:nvPicPr>
          <p:cNvPr id="202" name="Google Shape;202;p18"/>
          <p:cNvPicPr preferRelativeResize="0"/>
          <p:nvPr/>
        </p:nvPicPr>
        <p:blipFill rotWithShape="1">
          <a:blip r:embed="rId3">
            <a:alphaModFix/>
          </a:blip>
          <a:srcRect b="0" l="0" r="0" t="0"/>
          <a:stretch/>
        </p:blipFill>
        <p:spPr>
          <a:xfrm>
            <a:off x="2438522" y="2048608"/>
            <a:ext cx="3238500" cy="2793268"/>
          </a:xfrm>
          <a:prstGeom prst="rect">
            <a:avLst/>
          </a:prstGeom>
          <a:noFill/>
          <a:ln>
            <a:noFill/>
          </a:ln>
        </p:spPr>
      </p:pic>
      <p:pic>
        <p:nvPicPr>
          <p:cNvPr id="203" name="Google Shape;203;p18"/>
          <p:cNvPicPr preferRelativeResize="0"/>
          <p:nvPr/>
        </p:nvPicPr>
        <p:blipFill rotWithShape="1">
          <a:blip r:embed="rId4">
            <a:alphaModFix/>
          </a:blip>
          <a:srcRect b="0" l="0" r="0" t="0"/>
          <a:stretch/>
        </p:blipFill>
        <p:spPr>
          <a:xfrm>
            <a:off x="6066692" y="2575536"/>
            <a:ext cx="5865446" cy="188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p:nvPr/>
        </p:nvSpPr>
        <p:spPr>
          <a:xfrm>
            <a:off x="1226567" y="764904"/>
            <a:ext cx="19312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3)Products Table:</a:t>
            </a:r>
            <a:endParaRPr sz="1800">
              <a:solidFill>
                <a:schemeClr val="dk1"/>
              </a:solidFill>
              <a:latin typeface="Gill Sans"/>
              <a:ea typeface="Gill Sans"/>
              <a:cs typeface="Gill Sans"/>
              <a:sym typeface="Gill Sans"/>
            </a:endParaRPr>
          </a:p>
        </p:txBody>
      </p:sp>
      <p:sp>
        <p:nvSpPr>
          <p:cNvPr id="209" name="Google Shape;209;p19"/>
          <p:cNvSpPr/>
          <p:nvPr/>
        </p:nvSpPr>
        <p:spPr>
          <a:xfrm>
            <a:off x="7256586" y="808865"/>
            <a:ext cx="15122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4)Cart Table:</a:t>
            </a:r>
            <a:endParaRPr sz="1800">
              <a:solidFill>
                <a:schemeClr val="dk1"/>
              </a:solidFill>
              <a:latin typeface="Gill Sans"/>
              <a:ea typeface="Gill Sans"/>
              <a:cs typeface="Gill Sans"/>
              <a:sym typeface="Gill Sans"/>
            </a:endParaRPr>
          </a:p>
        </p:txBody>
      </p:sp>
      <p:pic>
        <p:nvPicPr>
          <p:cNvPr id="210" name="Google Shape;210;p19"/>
          <p:cNvPicPr preferRelativeResize="0"/>
          <p:nvPr/>
        </p:nvPicPr>
        <p:blipFill rotWithShape="1">
          <a:blip r:embed="rId3">
            <a:alphaModFix/>
          </a:blip>
          <a:srcRect b="0" l="0" r="0" t="0"/>
          <a:stretch/>
        </p:blipFill>
        <p:spPr>
          <a:xfrm>
            <a:off x="288436" y="1296865"/>
            <a:ext cx="5619994" cy="2628900"/>
          </a:xfrm>
          <a:prstGeom prst="rect">
            <a:avLst/>
          </a:prstGeom>
          <a:noFill/>
          <a:ln>
            <a:noFill/>
          </a:ln>
        </p:spPr>
      </p:pic>
      <p:pic>
        <p:nvPicPr>
          <p:cNvPr id="211" name="Google Shape;211;p19"/>
          <p:cNvPicPr preferRelativeResize="0"/>
          <p:nvPr/>
        </p:nvPicPr>
        <p:blipFill rotWithShape="1">
          <a:blip r:embed="rId4">
            <a:alphaModFix/>
          </a:blip>
          <a:srcRect b="0" l="0" r="0" t="0"/>
          <a:stretch/>
        </p:blipFill>
        <p:spPr>
          <a:xfrm>
            <a:off x="6405441" y="1282700"/>
            <a:ext cx="5138860" cy="2005013"/>
          </a:xfrm>
          <a:prstGeom prst="rect">
            <a:avLst/>
          </a:prstGeom>
          <a:noFill/>
          <a:ln>
            <a:noFill/>
          </a:ln>
        </p:spPr>
      </p:pic>
      <p:pic>
        <p:nvPicPr>
          <p:cNvPr id="212" name="Google Shape;212;p19"/>
          <p:cNvPicPr preferRelativeResize="0"/>
          <p:nvPr/>
        </p:nvPicPr>
        <p:blipFill rotWithShape="1">
          <a:blip r:embed="rId5">
            <a:alphaModFix/>
          </a:blip>
          <a:srcRect b="0" l="0" r="0" t="0"/>
          <a:stretch/>
        </p:blipFill>
        <p:spPr>
          <a:xfrm>
            <a:off x="5750169" y="4287716"/>
            <a:ext cx="5947263" cy="2438400"/>
          </a:xfrm>
          <a:prstGeom prst="rect">
            <a:avLst/>
          </a:prstGeom>
          <a:noFill/>
          <a:ln>
            <a:noFill/>
          </a:ln>
        </p:spPr>
      </p:pic>
      <p:sp>
        <p:nvSpPr>
          <p:cNvPr id="213" name="Google Shape;213;p19"/>
          <p:cNvSpPr/>
          <p:nvPr/>
        </p:nvSpPr>
        <p:spPr>
          <a:xfrm>
            <a:off x="6984024" y="3719118"/>
            <a:ext cx="1602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5)Users Table:</a:t>
            </a:r>
            <a:endParaRPr sz="1800">
              <a:solidFill>
                <a:schemeClr val="dk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200"/>
              <a:buFont typeface="Algerian"/>
              <a:buNone/>
            </a:pPr>
            <a:r>
              <a:rPr lang="en-US" sz="3200">
                <a:latin typeface="Algerian"/>
                <a:ea typeface="Algerian"/>
                <a:cs typeface="Algerian"/>
                <a:sym typeface="Algerian"/>
              </a:rPr>
              <a:t>CONTENTS</a:t>
            </a:r>
            <a:endParaRPr sz="3200">
              <a:latin typeface="Algerian"/>
              <a:ea typeface="Algerian"/>
              <a:cs typeface="Algerian"/>
              <a:sym typeface="Algerian"/>
            </a:endParaRPr>
          </a:p>
        </p:txBody>
      </p:sp>
      <p:sp>
        <p:nvSpPr>
          <p:cNvPr id="105" name="Google Shape;105;p2"/>
          <p:cNvSpPr txBox="1"/>
          <p:nvPr>
            <p:ph idx="1" type="body"/>
          </p:nvPr>
        </p:nvSpPr>
        <p:spPr>
          <a:xfrm>
            <a:off x="652754" y="2164594"/>
            <a:ext cx="11029615" cy="4447221"/>
          </a:xfrm>
          <a:prstGeom prst="rect">
            <a:avLst/>
          </a:prstGeom>
          <a:noFill/>
          <a:ln>
            <a:noFill/>
          </a:ln>
        </p:spPr>
        <p:txBody>
          <a:bodyPr anchorCtr="0" anchor="ctr" bIns="45700" lIns="91425" spcFirstLastPara="1" rIns="91425" wrap="square" tIns="45700">
            <a:normAutofit fontScale="92500" lnSpcReduction="10000"/>
          </a:bodyPr>
          <a:lstStyle/>
          <a:p>
            <a:pPr indent="-306000" lvl="0" marL="306000" rtl="0" algn="l">
              <a:spcBef>
                <a:spcPts val="0"/>
              </a:spcBef>
              <a:spcAft>
                <a:spcPts val="0"/>
              </a:spcAft>
              <a:buSzPct val="92000"/>
              <a:buChar char="◼"/>
            </a:pPr>
            <a:r>
              <a:rPr lang="en-US" sz="1600">
                <a:latin typeface="Times New Roman"/>
                <a:ea typeface="Times New Roman"/>
                <a:cs typeface="Times New Roman"/>
                <a:sym typeface="Times New Roman"/>
              </a:rPr>
              <a:t>INTRODUCTION</a:t>
            </a:r>
            <a:endParaRPr/>
          </a:p>
          <a:p>
            <a:pPr indent="-306000" lvl="0" marL="306000" rtl="0" algn="l">
              <a:spcBef>
                <a:spcPts val="896"/>
              </a:spcBef>
              <a:spcAft>
                <a:spcPts val="0"/>
              </a:spcAft>
              <a:buSzPct val="92000"/>
              <a:buChar char="◼"/>
            </a:pPr>
            <a:r>
              <a:rPr lang="en-US" sz="1600">
                <a:latin typeface="Times New Roman"/>
                <a:ea typeface="Times New Roman"/>
                <a:cs typeface="Times New Roman"/>
                <a:sym typeface="Times New Roman"/>
              </a:rPr>
              <a:t>ABSTRACT</a:t>
            </a:r>
            <a:endParaRPr/>
          </a:p>
          <a:p>
            <a:pPr indent="-306000" lvl="0" marL="306000" rtl="0" algn="l">
              <a:spcBef>
                <a:spcPts val="896"/>
              </a:spcBef>
              <a:spcAft>
                <a:spcPts val="0"/>
              </a:spcAft>
              <a:buSzPct val="92000"/>
              <a:buChar char="◼"/>
            </a:pPr>
            <a:r>
              <a:rPr lang="en-US" sz="1600">
                <a:latin typeface="Times New Roman"/>
                <a:ea typeface="Times New Roman"/>
                <a:cs typeface="Times New Roman"/>
                <a:sym typeface="Times New Roman"/>
              </a:rPr>
              <a:t>EXISTING AND PROPOSED SYSTEM</a:t>
            </a:r>
            <a:endParaRPr/>
          </a:p>
          <a:p>
            <a:pPr indent="-306000" lvl="0" marL="306000" rtl="0" algn="l">
              <a:spcBef>
                <a:spcPts val="896"/>
              </a:spcBef>
              <a:spcAft>
                <a:spcPts val="0"/>
              </a:spcAft>
              <a:buSzPct val="92000"/>
              <a:buChar char="◼"/>
            </a:pPr>
            <a:r>
              <a:rPr lang="en-US" sz="1600">
                <a:latin typeface="Times New Roman"/>
                <a:ea typeface="Times New Roman"/>
                <a:cs typeface="Times New Roman"/>
                <a:sym typeface="Times New Roman"/>
              </a:rPr>
              <a:t>SOFTWARE EXPLORES</a:t>
            </a:r>
            <a:endParaRPr/>
          </a:p>
          <a:p>
            <a:pPr indent="0" lvl="0" marL="0" rtl="0" algn="l">
              <a:spcBef>
                <a:spcPts val="933"/>
              </a:spcBef>
              <a:spcAft>
                <a:spcPts val="0"/>
              </a:spcAft>
              <a:buSzPct val="91999"/>
              <a:buNone/>
            </a:pPr>
            <a:r>
              <a:rPr lang="en-US">
                <a:latin typeface="Times New Roman"/>
                <a:ea typeface="Times New Roman"/>
                <a:cs typeface="Times New Roman"/>
                <a:sym typeface="Times New Roman"/>
              </a:rPr>
              <a:t>      - Software Requirements</a:t>
            </a:r>
            <a:endParaRPr/>
          </a:p>
          <a:p>
            <a:pPr indent="0" lvl="0" marL="0" rtl="0" algn="l">
              <a:spcBef>
                <a:spcPts val="933"/>
              </a:spcBef>
              <a:spcAft>
                <a:spcPts val="0"/>
              </a:spcAft>
              <a:buSzPct val="91999"/>
              <a:buNone/>
            </a:pPr>
            <a:r>
              <a:rPr lang="en-US">
                <a:latin typeface="Times New Roman"/>
                <a:ea typeface="Times New Roman"/>
                <a:cs typeface="Times New Roman"/>
                <a:sym typeface="Times New Roman"/>
              </a:rPr>
              <a:t>      - Hardware Requirements</a:t>
            </a:r>
            <a:endParaRPr/>
          </a:p>
          <a:p>
            <a:pPr indent="-97269" lvl="0" marL="0" rtl="0" algn="l">
              <a:spcBef>
                <a:spcPts val="933"/>
              </a:spcBef>
              <a:spcAft>
                <a:spcPts val="0"/>
              </a:spcAft>
              <a:buSzPct val="91999"/>
              <a:buChar char="◼"/>
            </a:pPr>
            <a:r>
              <a:rPr lang="en-US">
                <a:latin typeface="Times New Roman"/>
                <a:ea typeface="Times New Roman"/>
                <a:cs typeface="Times New Roman"/>
                <a:sym typeface="Times New Roman"/>
              </a:rPr>
              <a:t>   Diagrams</a:t>
            </a:r>
            <a:endParaRPr/>
          </a:p>
          <a:p>
            <a:pPr indent="-97269" lvl="0" marL="0" rtl="0" algn="l">
              <a:spcBef>
                <a:spcPts val="933"/>
              </a:spcBef>
              <a:spcAft>
                <a:spcPts val="0"/>
              </a:spcAft>
              <a:buSzPct val="91999"/>
              <a:buChar char="◼"/>
            </a:pPr>
            <a:r>
              <a:rPr lang="en-US">
                <a:latin typeface="Times New Roman"/>
                <a:ea typeface="Times New Roman"/>
                <a:cs typeface="Times New Roman"/>
                <a:sym typeface="Times New Roman"/>
              </a:rPr>
              <a:t>   Tables</a:t>
            </a:r>
            <a:endParaRPr/>
          </a:p>
          <a:p>
            <a:pPr indent="-97269" lvl="0" marL="0" rtl="0" algn="l">
              <a:spcBef>
                <a:spcPts val="933"/>
              </a:spcBef>
              <a:spcAft>
                <a:spcPts val="0"/>
              </a:spcAft>
              <a:buSzPct val="91999"/>
              <a:buChar char="◼"/>
            </a:pPr>
            <a:r>
              <a:rPr lang="en-US">
                <a:latin typeface="Times New Roman"/>
                <a:ea typeface="Times New Roman"/>
                <a:cs typeface="Times New Roman"/>
                <a:sym typeface="Times New Roman"/>
              </a:rPr>
              <a:t>    Screenshots of Output</a:t>
            </a:r>
            <a:endParaRPr/>
          </a:p>
          <a:p>
            <a:pPr indent="-97269" lvl="0" marL="0" rtl="0" algn="l">
              <a:spcBef>
                <a:spcPts val="933"/>
              </a:spcBef>
              <a:spcAft>
                <a:spcPts val="0"/>
              </a:spcAft>
              <a:buSzPct val="91999"/>
              <a:buChar char="◼"/>
            </a:pPr>
            <a:r>
              <a:rPr lang="en-US">
                <a:latin typeface="Times New Roman"/>
                <a:ea typeface="Times New Roman"/>
                <a:cs typeface="Times New Roman"/>
                <a:sym typeface="Times New Roman"/>
              </a:rPr>
              <a:t>    Advantages &amp; Disadvantages</a:t>
            </a:r>
            <a:endParaRPr/>
          </a:p>
          <a:p>
            <a:pPr indent="-97269" lvl="0" marL="0" rtl="0" algn="l">
              <a:spcBef>
                <a:spcPts val="933"/>
              </a:spcBef>
              <a:spcAft>
                <a:spcPts val="0"/>
              </a:spcAft>
              <a:buSzPct val="91999"/>
              <a:buChar char="◼"/>
            </a:pPr>
            <a:r>
              <a:rPr lang="en-US">
                <a:latin typeface="Times New Roman"/>
                <a:ea typeface="Times New Roman"/>
                <a:cs typeface="Times New Roman"/>
                <a:sym typeface="Times New Roman"/>
              </a:rPr>
              <a:t>    Future scope</a:t>
            </a:r>
            <a:endParaRPr/>
          </a:p>
          <a:p>
            <a:pPr indent="-97269" lvl="0" marL="0" rtl="0" algn="l">
              <a:spcBef>
                <a:spcPts val="933"/>
              </a:spcBef>
              <a:spcAft>
                <a:spcPts val="0"/>
              </a:spcAft>
              <a:buSzPct val="91999"/>
              <a:buChar char="◼"/>
            </a:pPr>
            <a:r>
              <a:rPr lang="en-US">
                <a:latin typeface="Times New Roman"/>
                <a:ea typeface="Times New Roman"/>
                <a:cs typeface="Times New Roman"/>
                <a:sym typeface="Times New Roman"/>
              </a:rPr>
              <a:t>    Conclusion</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0"/>
          <p:cNvSpPr/>
          <p:nvPr/>
        </p:nvSpPr>
        <p:spPr>
          <a:xfrm>
            <a:off x="522223" y="3711260"/>
            <a:ext cx="25702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7) Orders_details Table:</a:t>
            </a:r>
            <a:endParaRPr sz="1000">
              <a:solidFill>
                <a:schemeClr val="dk1"/>
              </a:solidFill>
              <a:latin typeface="Gill Sans"/>
              <a:ea typeface="Gill Sans"/>
              <a:cs typeface="Gill Sans"/>
              <a:sym typeface="Gill Sans"/>
            </a:endParaRPr>
          </a:p>
        </p:txBody>
      </p:sp>
      <p:sp>
        <p:nvSpPr>
          <p:cNvPr id="219" name="Google Shape;219;p20"/>
          <p:cNvSpPr/>
          <p:nvPr/>
        </p:nvSpPr>
        <p:spPr>
          <a:xfrm>
            <a:off x="522223" y="639007"/>
            <a:ext cx="18136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6) Orders Table:</a:t>
            </a:r>
            <a:endParaRPr sz="1800">
              <a:solidFill>
                <a:schemeClr val="dk1"/>
              </a:solidFill>
              <a:latin typeface="Gill Sans"/>
              <a:ea typeface="Gill Sans"/>
              <a:cs typeface="Gill Sans"/>
              <a:sym typeface="Gill Sans"/>
            </a:endParaRPr>
          </a:p>
        </p:txBody>
      </p:sp>
      <p:pic>
        <p:nvPicPr>
          <p:cNvPr id="220" name="Google Shape;220;p20"/>
          <p:cNvPicPr preferRelativeResize="0"/>
          <p:nvPr/>
        </p:nvPicPr>
        <p:blipFill rotWithShape="1">
          <a:blip r:embed="rId3">
            <a:alphaModFix/>
          </a:blip>
          <a:srcRect b="0" l="0" r="0" t="0"/>
          <a:stretch/>
        </p:blipFill>
        <p:spPr>
          <a:xfrm>
            <a:off x="762122" y="1010139"/>
            <a:ext cx="7505700" cy="2690813"/>
          </a:xfrm>
          <a:prstGeom prst="rect">
            <a:avLst/>
          </a:prstGeom>
          <a:noFill/>
          <a:ln>
            <a:noFill/>
          </a:ln>
        </p:spPr>
      </p:pic>
      <p:pic>
        <p:nvPicPr>
          <p:cNvPr id="221" name="Google Shape;221;p20"/>
          <p:cNvPicPr preferRelativeResize="0"/>
          <p:nvPr/>
        </p:nvPicPr>
        <p:blipFill rotWithShape="1">
          <a:blip r:embed="rId4">
            <a:alphaModFix/>
          </a:blip>
          <a:srcRect b="0" l="0" r="0" t="0"/>
          <a:stretch/>
        </p:blipFill>
        <p:spPr>
          <a:xfrm>
            <a:off x="823302" y="4282953"/>
            <a:ext cx="6256338" cy="21415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1"/>
          <p:cNvPicPr preferRelativeResize="0"/>
          <p:nvPr/>
        </p:nvPicPr>
        <p:blipFill rotWithShape="1">
          <a:blip r:embed="rId3">
            <a:alphaModFix/>
          </a:blip>
          <a:srcRect b="0" l="0" r="0" t="0"/>
          <a:stretch/>
        </p:blipFill>
        <p:spPr>
          <a:xfrm>
            <a:off x="465510" y="1448297"/>
            <a:ext cx="5050196" cy="2408237"/>
          </a:xfrm>
          <a:prstGeom prst="rect">
            <a:avLst/>
          </a:prstGeom>
          <a:noFill/>
          <a:ln>
            <a:noFill/>
          </a:ln>
        </p:spPr>
      </p:pic>
      <p:sp>
        <p:nvSpPr>
          <p:cNvPr id="227" name="Google Shape;227;p21"/>
          <p:cNvSpPr/>
          <p:nvPr/>
        </p:nvSpPr>
        <p:spPr>
          <a:xfrm>
            <a:off x="910972" y="914372"/>
            <a:ext cx="20701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8) Payments Table:</a:t>
            </a:r>
            <a:endParaRPr sz="1000">
              <a:solidFill>
                <a:schemeClr val="dk1"/>
              </a:solidFill>
              <a:latin typeface="Gill Sans"/>
              <a:ea typeface="Gill Sans"/>
              <a:cs typeface="Gill Sans"/>
              <a:sym typeface="Gill Sans"/>
            </a:endParaRPr>
          </a:p>
        </p:txBody>
      </p:sp>
      <p:pic>
        <p:nvPicPr>
          <p:cNvPr id="228" name="Google Shape;228;p21"/>
          <p:cNvPicPr preferRelativeResize="0"/>
          <p:nvPr/>
        </p:nvPicPr>
        <p:blipFill rotWithShape="1">
          <a:blip r:embed="rId4">
            <a:alphaModFix/>
          </a:blip>
          <a:srcRect b="0" l="0" r="0" t="0"/>
          <a:stretch/>
        </p:blipFill>
        <p:spPr>
          <a:xfrm>
            <a:off x="5847738" y="1568450"/>
            <a:ext cx="5687769" cy="2805113"/>
          </a:xfrm>
          <a:prstGeom prst="rect">
            <a:avLst/>
          </a:prstGeom>
          <a:noFill/>
          <a:ln>
            <a:noFill/>
          </a:ln>
        </p:spPr>
      </p:pic>
      <p:sp>
        <p:nvSpPr>
          <p:cNvPr id="229" name="Google Shape;229;p21"/>
          <p:cNvSpPr/>
          <p:nvPr/>
        </p:nvSpPr>
        <p:spPr>
          <a:xfrm>
            <a:off x="6538049" y="931957"/>
            <a:ext cx="20916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9) Addresses Table:</a:t>
            </a:r>
            <a:endParaRPr sz="1000">
              <a:solidFill>
                <a:schemeClr val="dk1"/>
              </a:solidFill>
              <a:latin typeface="Gill Sans"/>
              <a:ea typeface="Gill Sans"/>
              <a:cs typeface="Gill Sans"/>
              <a:sym typeface="Gill Sans"/>
            </a:endParaRPr>
          </a:p>
        </p:txBody>
      </p:sp>
      <p:pic>
        <p:nvPicPr>
          <p:cNvPr id="230" name="Google Shape;230;p21"/>
          <p:cNvPicPr preferRelativeResize="0"/>
          <p:nvPr/>
        </p:nvPicPr>
        <p:blipFill rotWithShape="1">
          <a:blip r:embed="rId5">
            <a:alphaModFix/>
          </a:blip>
          <a:srcRect b="0" l="0" r="0" t="0"/>
          <a:stretch/>
        </p:blipFill>
        <p:spPr>
          <a:xfrm>
            <a:off x="822692" y="4785337"/>
            <a:ext cx="5853112" cy="1806575"/>
          </a:xfrm>
          <a:prstGeom prst="rect">
            <a:avLst/>
          </a:prstGeom>
          <a:noFill/>
          <a:ln>
            <a:noFill/>
          </a:ln>
        </p:spPr>
      </p:pic>
      <p:sp>
        <p:nvSpPr>
          <p:cNvPr id="231" name="Google Shape;231;p21"/>
          <p:cNvSpPr/>
          <p:nvPr/>
        </p:nvSpPr>
        <p:spPr>
          <a:xfrm>
            <a:off x="1114516" y="4281826"/>
            <a:ext cx="17751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10) Stock Table:</a:t>
            </a:r>
            <a:endParaRPr sz="1800">
              <a:solidFill>
                <a:schemeClr val="dk1"/>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2"/>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3200"/>
              <a:buFont typeface="Algerian"/>
              <a:buNone/>
            </a:pPr>
            <a:r>
              <a:rPr lang="en-US" sz="3200">
                <a:latin typeface="Algerian"/>
                <a:ea typeface="Algerian"/>
                <a:cs typeface="Algerian"/>
                <a:sym typeface="Algerian"/>
              </a:rPr>
              <a:t>SCREENSHOTS</a:t>
            </a:r>
            <a:endParaRPr sz="3200">
              <a:latin typeface="Algerian"/>
              <a:ea typeface="Algerian"/>
              <a:cs typeface="Algerian"/>
              <a:sym typeface="Algerian"/>
            </a:endParaRPr>
          </a:p>
        </p:txBody>
      </p:sp>
      <p:pic>
        <p:nvPicPr>
          <p:cNvPr id="237" name="Google Shape;237;p22"/>
          <p:cNvPicPr preferRelativeResize="0"/>
          <p:nvPr/>
        </p:nvPicPr>
        <p:blipFill>
          <a:blip r:embed="rId3">
            <a:alphaModFix/>
          </a:blip>
          <a:stretch>
            <a:fillRect/>
          </a:stretch>
        </p:blipFill>
        <p:spPr>
          <a:xfrm>
            <a:off x="429500" y="1870400"/>
            <a:ext cx="11029600" cy="514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4"/>
          <p:cNvPicPr preferRelativeResize="0"/>
          <p:nvPr/>
        </p:nvPicPr>
        <p:blipFill>
          <a:blip r:embed="rId3">
            <a:alphaModFix/>
          </a:blip>
          <a:stretch>
            <a:fillRect/>
          </a:stretch>
        </p:blipFill>
        <p:spPr>
          <a:xfrm>
            <a:off x="152400" y="932550"/>
            <a:ext cx="10683602" cy="61041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23f0e1e0277_0_2"/>
          <p:cNvPicPr preferRelativeResize="0"/>
          <p:nvPr/>
        </p:nvPicPr>
        <p:blipFill>
          <a:blip r:embed="rId3">
            <a:alphaModFix/>
          </a:blip>
          <a:stretch>
            <a:fillRect/>
          </a:stretch>
        </p:blipFill>
        <p:spPr>
          <a:xfrm>
            <a:off x="152400" y="152400"/>
            <a:ext cx="10996176" cy="6957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5"/>
          <p:cNvPicPr preferRelativeResize="0"/>
          <p:nvPr/>
        </p:nvPicPr>
        <p:blipFill>
          <a:blip r:embed="rId3">
            <a:alphaModFix/>
          </a:blip>
          <a:stretch>
            <a:fillRect/>
          </a:stretch>
        </p:blipFill>
        <p:spPr>
          <a:xfrm>
            <a:off x="152400" y="152400"/>
            <a:ext cx="10680581" cy="655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6"/>
          <p:cNvPicPr preferRelativeResize="0"/>
          <p:nvPr/>
        </p:nvPicPr>
        <p:blipFill>
          <a:blip r:embed="rId3">
            <a:alphaModFix/>
          </a:blip>
          <a:stretch>
            <a:fillRect/>
          </a:stretch>
        </p:blipFill>
        <p:spPr>
          <a:xfrm>
            <a:off x="152400" y="152400"/>
            <a:ext cx="11210082" cy="6553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23f0e1e0277_0_8"/>
          <p:cNvPicPr preferRelativeResize="0"/>
          <p:nvPr/>
        </p:nvPicPr>
        <p:blipFill>
          <a:blip r:embed="rId3">
            <a:alphaModFix/>
          </a:blip>
          <a:stretch>
            <a:fillRect/>
          </a:stretch>
        </p:blipFill>
        <p:spPr>
          <a:xfrm>
            <a:off x="152400" y="152400"/>
            <a:ext cx="10249081" cy="655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8"/>
          <p:cNvPicPr preferRelativeResize="0"/>
          <p:nvPr/>
        </p:nvPicPr>
        <p:blipFill>
          <a:blip r:embed="rId3">
            <a:alphaModFix/>
          </a:blip>
          <a:stretch>
            <a:fillRect/>
          </a:stretch>
        </p:blipFill>
        <p:spPr>
          <a:xfrm>
            <a:off x="814300" y="808975"/>
            <a:ext cx="9723390" cy="65531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9"/>
          <p:cNvPicPr preferRelativeResize="0"/>
          <p:nvPr/>
        </p:nvPicPr>
        <p:blipFill>
          <a:blip r:embed="rId3">
            <a:alphaModFix/>
          </a:blip>
          <a:stretch>
            <a:fillRect/>
          </a:stretch>
        </p:blipFill>
        <p:spPr>
          <a:xfrm>
            <a:off x="304800" y="838725"/>
            <a:ext cx="11887200" cy="60192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p:nvPr/>
        </p:nvSpPr>
        <p:spPr>
          <a:xfrm>
            <a:off x="845489" y="302359"/>
            <a:ext cx="6096000" cy="62786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600"/>
              <a:buFont typeface="Noto Sans Symbols"/>
              <a:buChar char="▪"/>
            </a:pPr>
            <a:r>
              <a:rPr b="0" i="0" lang="en-US" sz="1600" u="none" cap="none" strike="noStrike">
                <a:solidFill>
                  <a:schemeClr val="dk1"/>
                </a:solidFill>
                <a:latin typeface="Times New Roman"/>
                <a:ea typeface="Times New Roman"/>
                <a:cs typeface="Times New Roman"/>
                <a:sym typeface="Times New Roman"/>
              </a:rPr>
              <a:t>MODULES</a:t>
            </a:r>
            <a:endParaRPr b="0" i="0" sz="16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      - User : Admin , Customer </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 Product</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 Categories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 Cart</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 Order</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 Payment</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 Delivery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Times New Roman"/>
                <a:ea typeface="Times New Roman"/>
                <a:cs typeface="Times New Roman"/>
                <a:sym typeface="Times New Roman"/>
              </a:rPr>
              <a:t>DATAFLOW DIAGRAM</a:t>
            </a:r>
            <a:endParaRPr/>
          </a:p>
          <a:p>
            <a:pPr indent="0" lvl="0" marL="0" marR="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Times New Roman"/>
                <a:ea typeface="Times New Roman"/>
                <a:cs typeface="Times New Roman"/>
                <a:sym typeface="Times New Roman"/>
              </a:rPr>
              <a:t>UML DIAGRAM</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 E – R Diagram</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 Use Case Diagram</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 Class Diagram</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 Activity Diagram</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 Sequence Diagram</a:t>
            </a:r>
            <a:r>
              <a:rPr lang="en-US" sz="1800">
                <a:solidFill>
                  <a:schemeClr val="dk1"/>
                </a:solidFill>
                <a:latin typeface="Times New Roman"/>
                <a:ea typeface="Times New Roman"/>
                <a:cs typeface="Times New Roman"/>
                <a:sym typeface="Times New Roman"/>
              </a:rPr>
              <a:t>  </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Times New Roman"/>
                <a:ea typeface="Times New Roman"/>
                <a:cs typeface="Times New Roman"/>
                <a:sym typeface="Times New Roman"/>
              </a:rPr>
              <a:t>TABLES</a:t>
            </a:r>
            <a:endParaRPr/>
          </a:p>
          <a:p>
            <a:pPr indent="0" lvl="0" marL="0" marR="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Times New Roman"/>
                <a:ea typeface="Times New Roman"/>
                <a:cs typeface="Times New Roman"/>
                <a:sym typeface="Times New Roman"/>
              </a:rPr>
              <a:t>SCREENSHOTS</a:t>
            </a:r>
            <a:endParaRPr/>
          </a:p>
          <a:p>
            <a:pPr indent="0" lvl="0" marL="0" marR="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Times New Roman"/>
                <a:ea typeface="Times New Roman"/>
                <a:cs typeface="Times New Roman"/>
                <a:sym typeface="Times New Roman"/>
              </a:rPr>
              <a:t>CONCLUSION </a:t>
            </a:r>
            <a:endParaRPr/>
          </a:p>
          <a:p>
            <a:pPr indent="0" lvl="0" marL="0" marR="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Times New Roman"/>
                <a:ea typeface="Times New Roman"/>
                <a:cs typeface="Times New Roman"/>
                <a:sym typeface="Times New Roman"/>
              </a:rPr>
              <a:t>REFRENCE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0"/>
          <p:cNvPicPr preferRelativeResize="0"/>
          <p:nvPr/>
        </p:nvPicPr>
        <p:blipFill>
          <a:blip r:embed="rId3">
            <a:alphaModFix/>
          </a:blip>
          <a:stretch>
            <a:fillRect/>
          </a:stretch>
        </p:blipFill>
        <p:spPr>
          <a:xfrm>
            <a:off x="612050" y="814300"/>
            <a:ext cx="10715625" cy="6467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23f0e1e0277_0_15"/>
          <p:cNvPicPr preferRelativeResize="0"/>
          <p:nvPr/>
        </p:nvPicPr>
        <p:blipFill>
          <a:blip r:embed="rId3">
            <a:alphaModFix/>
          </a:blip>
          <a:stretch>
            <a:fillRect/>
          </a:stretch>
        </p:blipFill>
        <p:spPr>
          <a:xfrm>
            <a:off x="1237200" y="924625"/>
            <a:ext cx="9203932" cy="65531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23f0e1e0277_0_19"/>
          <p:cNvPicPr preferRelativeResize="0"/>
          <p:nvPr/>
        </p:nvPicPr>
        <p:blipFill>
          <a:blip r:embed="rId3">
            <a:alphaModFix/>
          </a:blip>
          <a:stretch>
            <a:fillRect/>
          </a:stretch>
        </p:blipFill>
        <p:spPr>
          <a:xfrm>
            <a:off x="244325" y="1384250"/>
            <a:ext cx="10715625" cy="5266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23f0e1e0277_0_23"/>
          <p:cNvPicPr preferRelativeResize="0"/>
          <p:nvPr/>
        </p:nvPicPr>
        <p:blipFill>
          <a:blip r:embed="rId3">
            <a:alphaModFix/>
          </a:blip>
          <a:stretch>
            <a:fillRect/>
          </a:stretch>
        </p:blipFill>
        <p:spPr>
          <a:xfrm>
            <a:off x="1148113" y="1053300"/>
            <a:ext cx="9895773" cy="6553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3200"/>
              <a:buFont typeface="Algerian"/>
              <a:buNone/>
            </a:pPr>
            <a:r>
              <a:rPr lang="en-US" sz="3200">
                <a:latin typeface="Algerian"/>
                <a:ea typeface="Algerian"/>
                <a:cs typeface="Algerian"/>
                <a:sym typeface="Algerian"/>
              </a:rPr>
              <a:t>ADVANTAGES</a:t>
            </a:r>
            <a:endParaRPr sz="3200">
              <a:latin typeface="Algerian"/>
              <a:ea typeface="Algerian"/>
              <a:cs typeface="Algerian"/>
              <a:sym typeface="Algerian"/>
            </a:endParaRPr>
          </a:p>
        </p:txBody>
      </p:sp>
      <p:sp>
        <p:nvSpPr>
          <p:cNvPr id="298" name="Google Shape;298;p3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Char char="◼"/>
            </a:pPr>
            <a:r>
              <a:rPr lang="en-US" sz="2000">
                <a:latin typeface="Times New Roman"/>
                <a:ea typeface="Times New Roman"/>
                <a:cs typeface="Times New Roman"/>
                <a:sym typeface="Times New Roman"/>
              </a:rPr>
              <a:t>Ability to handle  multiple purchases .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Automation minimizes human error .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Lower costs of store maintenance .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You can retarget the customers .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Detailed product information .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Ecommerce save time for a customer</a:t>
            </a:r>
            <a:endParaRPr sz="20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Algerian"/>
              <a:buNone/>
            </a:pPr>
            <a:r>
              <a:rPr lang="en-US">
                <a:latin typeface="Algerian"/>
                <a:ea typeface="Algerian"/>
                <a:cs typeface="Algerian"/>
                <a:sym typeface="Algerian"/>
              </a:rPr>
              <a:t>DISADVANTAGES</a:t>
            </a:r>
            <a:endParaRPr/>
          </a:p>
        </p:txBody>
      </p:sp>
      <p:sp>
        <p:nvSpPr>
          <p:cNvPr id="304" name="Google Shape;304;p36"/>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Font typeface="Noto Sans Symbols"/>
              <a:buChar char="▪"/>
            </a:pPr>
            <a:r>
              <a:rPr lang="en-US" sz="2000">
                <a:latin typeface="Times New Roman"/>
                <a:ea typeface="Times New Roman"/>
                <a:cs typeface="Times New Roman"/>
                <a:sym typeface="Times New Roman"/>
              </a:rPr>
              <a:t>Compulsory registration .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Some items are hard to purchase online .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Waiting for a product to be delivered .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Security issue </a:t>
            </a:r>
            <a:r>
              <a:rPr lang="en-US"/>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Algerian"/>
              <a:buNone/>
            </a:pPr>
            <a:r>
              <a:rPr lang="en-US">
                <a:latin typeface="Algerian"/>
                <a:ea typeface="Algerian"/>
                <a:cs typeface="Algerian"/>
                <a:sym typeface="Algerian"/>
              </a:rPr>
              <a:t>FUTURE SCOPE</a:t>
            </a:r>
            <a:endParaRPr/>
          </a:p>
        </p:txBody>
      </p:sp>
      <p:sp>
        <p:nvSpPr>
          <p:cNvPr id="310" name="Google Shape;310;p37"/>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Font typeface="Noto Sans Symbols"/>
              <a:buChar char="▪"/>
            </a:pPr>
            <a:r>
              <a:rPr lang="en-US" sz="2000">
                <a:latin typeface="Times New Roman"/>
                <a:ea typeface="Times New Roman"/>
                <a:cs typeface="Times New Roman"/>
                <a:sym typeface="Times New Roman"/>
              </a:rPr>
              <a:t>There is a scope for further development in our project to a great extent. A number of features can  be added to this system in future like providing moderator more control over products so that each moderator can maintain their own fruits. </a:t>
            </a:r>
            <a:endParaRPr/>
          </a:p>
          <a:p>
            <a:pPr indent="-306000" lvl="0" marL="306000" rtl="0" algn="l">
              <a:spcBef>
                <a:spcPts val="1000"/>
              </a:spcBef>
              <a:spcAft>
                <a:spcPts val="0"/>
              </a:spcAft>
              <a:buSzPts val="1840"/>
              <a:buFont typeface="Noto Sans Symbols"/>
              <a:buChar char="▪"/>
            </a:pPr>
            <a:r>
              <a:rPr lang="en-US" sz="2000">
                <a:latin typeface="Times New Roman"/>
                <a:ea typeface="Times New Roman"/>
                <a:cs typeface="Times New Roman"/>
                <a:sym typeface="Times New Roman"/>
              </a:rPr>
              <a:t>Another feature we wished to implement was providing  classes for customers so that different offers can be given to each class.</a:t>
            </a:r>
            <a:endParaRPr/>
          </a:p>
          <a:p>
            <a:pPr indent="-306000" lvl="0" marL="306000" rtl="0" algn="l">
              <a:spcBef>
                <a:spcPts val="1000"/>
              </a:spcBef>
              <a:spcAft>
                <a:spcPts val="0"/>
              </a:spcAft>
              <a:buSzPts val="1840"/>
              <a:buFont typeface="Noto Sans Symbols"/>
              <a:buChar char="▪"/>
            </a:pPr>
            <a:r>
              <a:rPr lang="en-US" sz="2000">
                <a:latin typeface="Times New Roman"/>
                <a:ea typeface="Times New Roman"/>
                <a:cs typeface="Times New Roman"/>
                <a:sym typeface="Times New Roman"/>
              </a:rPr>
              <a:t> System may keep tracks of History of purchases of each customer and provide suggestions based on their history . These features could have implemented unless the time did not limit us.</a:t>
            </a:r>
            <a:endParaRPr sz="20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Algerian"/>
              <a:buNone/>
            </a:pPr>
            <a:r>
              <a:rPr lang="en-US">
                <a:latin typeface="Algerian"/>
                <a:ea typeface="Algerian"/>
                <a:cs typeface="Algerian"/>
                <a:sym typeface="Algerian"/>
              </a:rPr>
              <a:t>CONCLUSION</a:t>
            </a:r>
            <a:endParaRPr/>
          </a:p>
        </p:txBody>
      </p:sp>
      <p:sp>
        <p:nvSpPr>
          <p:cNvPr id="316" name="Google Shape;316;p38"/>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Char char="◼"/>
            </a:pPr>
            <a:r>
              <a:rPr lang="en-US" sz="2000">
                <a:latin typeface="Times New Roman"/>
                <a:ea typeface="Times New Roman"/>
                <a:cs typeface="Times New Roman"/>
                <a:sym typeface="Times New Roman"/>
              </a:rPr>
              <a:t>This online fruit shop is committed to providing a convenient and delightful shopping experience for fruit enthusiasts everywhere.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Our user-friendly platform ensures effortless navigation and secure transactions, allowing you to browse, choose, and order your favorite fruits with ease.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 However, the availability of online shopping has produced a more educated consumer that can shop around with relative ease without having to spend a large amount of time.  In exchange, online shopping has opened up doors to many small retailers that would never be in business if they had to incur the high cost of owning a brick and mortar store. </a:t>
            </a:r>
            <a:endParaRPr sz="2000">
              <a:latin typeface="Times New Roman"/>
              <a:ea typeface="Times New Roman"/>
              <a:cs typeface="Times New Roman"/>
              <a:sym typeface="Times New Roman"/>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 At the end, it has been a win-win situation for both consumer and sellers.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Algerian"/>
              <a:buNone/>
            </a:pPr>
            <a:r>
              <a:rPr lang="en-US">
                <a:latin typeface="Algerian"/>
                <a:ea typeface="Algerian"/>
                <a:cs typeface="Algerian"/>
                <a:sym typeface="Algerian"/>
              </a:rPr>
              <a:t>REFRENCES</a:t>
            </a:r>
            <a:endParaRPr/>
          </a:p>
        </p:txBody>
      </p:sp>
      <p:sp>
        <p:nvSpPr>
          <p:cNvPr id="322" name="Google Shape;322;p3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656"/>
              <a:buChar char="◼"/>
            </a:pPr>
            <a:r>
              <a:rPr lang="en-US">
                <a:latin typeface="Times New Roman"/>
                <a:ea typeface="Times New Roman"/>
                <a:cs typeface="Times New Roman"/>
                <a:sym typeface="Times New Roman"/>
              </a:rPr>
              <a:t>[1] JavaScript Enlightenment, Cody Lindley-First Edition, based on JavaScript 1.5, ECMA-262, Edition</a:t>
            </a:r>
            <a:endParaRPr/>
          </a:p>
          <a:p>
            <a:pPr indent="-306000" lvl="0" marL="306000" rtl="0" algn="l">
              <a:spcBef>
                <a:spcPts val="960"/>
              </a:spcBef>
              <a:spcAft>
                <a:spcPts val="0"/>
              </a:spcAft>
              <a:buSzPts val="1656"/>
              <a:buChar char="◼"/>
            </a:pPr>
            <a:r>
              <a:rPr lang="en-US">
                <a:latin typeface="Times New Roman"/>
                <a:ea typeface="Times New Roman"/>
                <a:cs typeface="Times New Roman"/>
                <a:sym typeface="Times New Roman"/>
              </a:rPr>
              <a:t>[2] Mc Graw Hill’s, Java: The complete reference 7thEdition, Herbert Scheldt </a:t>
            </a:r>
            <a:endParaRPr>
              <a:latin typeface="Times New Roman"/>
              <a:ea typeface="Times New Roman"/>
              <a:cs typeface="Times New Roman"/>
              <a:sym typeface="Times New Roman"/>
            </a:endParaRPr>
          </a:p>
          <a:p>
            <a:pPr indent="-306000" lvl="0" marL="306000" rtl="0" algn="l">
              <a:spcBef>
                <a:spcPts val="960"/>
              </a:spcBef>
              <a:spcAft>
                <a:spcPts val="0"/>
              </a:spcAft>
              <a:buSzPts val="1656"/>
              <a:buChar char="◼"/>
            </a:pPr>
            <a:r>
              <a:rPr lang="en-US">
                <a:latin typeface="Times New Roman"/>
                <a:ea typeface="Times New Roman"/>
                <a:cs typeface="Times New Roman"/>
                <a:sym typeface="Times New Roman"/>
              </a:rPr>
              <a:t>[3] Complete CSS Guide, Maxine Sherrin and John Allsopp - O'Reilly Media; September 2012 </a:t>
            </a:r>
            <a:endParaRPr>
              <a:latin typeface="Times New Roman"/>
              <a:ea typeface="Times New Roman"/>
              <a:cs typeface="Times New Roman"/>
              <a:sym typeface="Times New Roman"/>
            </a:endParaRPr>
          </a:p>
          <a:p>
            <a:pPr indent="0" lvl="0" marL="0" rtl="0" algn="l">
              <a:spcBef>
                <a:spcPts val="960"/>
              </a:spcBef>
              <a:spcAft>
                <a:spcPts val="0"/>
              </a:spcAft>
              <a:buSzPts val="1656"/>
              <a:buNone/>
            </a:pPr>
            <a:r>
              <a:t/>
            </a:r>
            <a:endParaRPr>
              <a:latin typeface="Times New Roman"/>
              <a:ea typeface="Times New Roman"/>
              <a:cs typeface="Times New Roman"/>
              <a:sym typeface="Times New Roman"/>
            </a:endParaRPr>
          </a:p>
          <a:p>
            <a:pPr indent="-306000" lvl="0" marL="306000" rtl="0" algn="l">
              <a:spcBef>
                <a:spcPts val="960"/>
              </a:spcBef>
              <a:spcAft>
                <a:spcPts val="0"/>
              </a:spcAft>
              <a:buSzPts val="1656"/>
              <a:buChar char="◼"/>
            </a:pPr>
            <a:r>
              <a:rPr b="1" lang="en-US">
                <a:latin typeface="Times New Roman"/>
                <a:ea typeface="Times New Roman"/>
                <a:cs typeface="Times New Roman"/>
                <a:sym typeface="Times New Roman"/>
              </a:rPr>
              <a:t>ONLINE REFERENCE :</a:t>
            </a:r>
            <a:endParaRPr>
              <a:latin typeface="Times New Roman"/>
              <a:ea typeface="Times New Roman"/>
              <a:cs typeface="Times New Roman"/>
              <a:sym typeface="Times New Roman"/>
            </a:endParaRPr>
          </a:p>
          <a:p>
            <a:pPr indent="-306000" lvl="0" marL="306000" rtl="0" algn="l">
              <a:spcBef>
                <a:spcPts val="960"/>
              </a:spcBef>
              <a:spcAft>
                <a:spcPts val="0"/>
              </a:spcAft>
              <a:buSzPts val="1656"/>
              <a:buChar char="◼"/>
            </a:pPr>
            <a:r>
              <a:rPr lang="en-US">
                <a:latin typeface="Times New Roman"/>
                <a:ea typeface="Times New Roman"/>
                <a:cs typeface="Times New Roman"/>
                <a:sym typeface="Times New Roman"/>
              </a:rPr>
              <a:t>[1] </a:t>
            </a:r>
            <a:r>
              <a:rPr lang="en-US" u="sng">
                <a:solidFill>
                  <a:schemeClr val="hlink"/>
                </a:solidFill>
                <a:latin typeface="Times New Roman"/>
                <a:ea typeface="Times New Roman"/>
                <a:cs typeface="Times New Roman"/>
                <a:sym typeface="Times New Roman"/>
                <a:hlinkClick r:id="rId3"/>
              </a:rPr>
              <a:t>www.Google.com</a:t>
            </a:r>
            <a:r>
              <a:rPr lang="en-US">
                <a:latin typeface="Times New Roman"/>
                <a:ea typeface="Times New Roman"/>
                <a:cs typeface="Times New Roman"/>
                <a:sym typeface="Times New Roman"/>
              </a:rPr>
              <a:t> </a:t>
            </a:r>
            <a:endParaRPr/>
          </a:p>
          <a:p>
            <a:pPr indent="-306000" lvl="0" marL="306000" rtl="0" algn="l">
              <a:spcBef>
                <a:spcPts val="960"/>
              </a:spcBef>
              <a:spcAft>
                <a:spcPts val="0"/>
              </a:spcAft>
              <a:buSzPts val="1656"/>
              <a:buChar char="◼"/>
            </a:pPr>
            <a:r>
              <a:rPr lang="en-US">
                <a:latin typeface="Times New Roman"/>
                <a:ea typeface="Times New Roman"/>
                <a:cs typeface="Times New Roman"/>
                <a:sym typeface="Times New Roman"/>
              </a:rPr>
              <a:t>[2] </a:t>
            </a:r>
            <a:r>
              <a:rPr lang="en-US" u="sng">
                <a:solidFill>
                  <a:schemeClr val="hlink"/>
                </a:solidFill>
                <a:latin typeface="Times New Roman"/>
                <a:ea typeface="Times New Roman"/>
                <a:cs typeface="Times New Roman"/>
                <a:sym typeface="Times New Roman"/>
                <a:hlinkClick r:id="rId4"/>
              </a:rPr>
              <a:t>www.w3school.com</a:t>
            </a:r>
            <a:r>
              <a:rPr lang="en-US">
                <a:latin typeface="Times New Roman"/>
                <a:ea typeface="Times New Roman"/>
                <a:cs typeface="Times New Roman"/>
                <a:sym typeface="Times New Roman"/>
              </a:rPr>
              <a:t> </a:t>
            </a:r>
            <a:endParaRPr/>
          </a:p>
          <a:p>
            <a:pPr indent="-306000" lvl="0" marL="306000" rtl="0" algn="l">
              <a:spcBef>
                <a:spcPts val="960"/>
              </a:spcBef>
              <a:spcAft>
                <a:spcPts val="0"/>
              </a:spcAft>
              <a:buSzPts val="1656"/>
              <a:buChar char="◼"/>
            </a:pPr>
            <a:r>
              <a:rPr lang="en-US">
                <a:latin typeface="Times New Roman"/>
                <a:ea typeface="Times New Roman"/>
                <a:cs typeface="Times New Roman"/>
                <a:sym typeface="Times New Roman"/>
              </a:rPr>
              <a:t>[3] </a:t>
            </a:r>
            <a:r>
              <a:rPr lang="en-US" u="sng">
                <a:solidFill>
                  <a:schemeClr val="hlink"/>
                </a:solidFill>
                <a:latin typeface="Times New Roman"/>
                <a:ea typeface="Times New Roman"/>
                <a:cs typeface="Times New Roman"/>
                <a:sym typeface="Times New Roman"/>
                <a:hlinkClick r:id="rId5"/>
              </a:rPr>
              <a:t>www.javatpoint.com</a:t>
            </a:r>
            <a:r>
              <a:rPr lang="en-US">
                <a:latin typeface="Times New Roman"/>
                <a:ea typeface="Times New Roman"/>
                <a:cs typeface="Times New Roman"/>
                <a:sym typeface="Times New Roman"/>
              </a:rPr>
              <a:t> </a:t>
            </a:r>
            <a:endParaRPr/>
          </a:p>
          <a:p>
            <a:pPr indent="-200844" lvl="0" marL="306000" rtl="0" algn="l">
              <a:spcBef>
                <a:spcPts val="960"/>
              </a:spcBef>
              <a:spcAft>
                <a:spcPts val="0"/>
              </a:spcAft>
              <a:buSzPts val="1656"/>
              <a:buNone/>
            </a:pPr>
            <a:r>
              <a:t/>
            </a:r>
            <a:endParaRPr>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0"/>
          <p:cNvSpPr txBox="1"/>
          <p:nvPr>
            <p:ph type="title"/>
          </p:nvPr>
        </p:nvSpPr>
        <p:spPr>
          <a:xfrm>
            <a:off x="581193" y="2504662"/>
            <a:ext cx="11029615" cy="2036756"/>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7200"/>
              <a:buFont typeface="Algerian"/>
              <a:buNone/>
            </a:pPr>
            <a:r>
              <a:rPr b="1" lang="en-US" sz="7200">
                <a:latin typeface="Algerian"/>
                <a:ea typeface="Algerian"/>
                <a:cs typeface="Algerian"/>
                <a:sym typeface="Algerian"/>
              </a:rPr>
              <a:t>THANK YOU !!!</a:t>
            </a:r>
            <a:endParaRPr b="1" sz="7200">
              <a:latin typeface="Algerian"/>
              <a:ea typeface="Algerian"/>
              <a:cs typeface="Algerian"/>
              <a:sym typeface="Algeri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3200"/>
              <a:buFont typeface="Algerian"/>
              <a:buNone/>
            </a:pPr>
            <a:r>
              <a:rPr lang="en-US" sz="3200">
                <a:latin typeface="Algerian"/>
                <a:ea typeface="Algerian"/>
                <a:cs typeface="Algerian"/>
                <a:sym typeface="Algerian"/>
              </a:rPr>
              <a:t>INTRODUCTION</a:t>
            </a:r>
            <a:endParaRPr sz="3200">
              <a:latin typeface="Algerian"/>
              <a:ea typeface="Algerian"/>
              <a:cs typeface="Algerian"/>
              <a:sym typeface="Algerian"/>
            </a:endParaRPr>
          </a:p>
        </p:txBody>
      </p:sp>
      <p:sp>
        <p:nvSpPr>
          <p:cNvPr id="116" name="Google Shape;116;p4"/>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Char char="◼"/>
            </a:pPr>
            <a:r>
              <a:rPr lang="en-US" sz="2000">
                <a:latin typeface="Times New Roman"/>
                <a:ea typeface="Times New Roman"/>
                <a:cs typeface="Times New Roman"/>
                <a:sym typeface="Times New Roman"/>
              </a:rPr>
              <a:t> This project is a web-based  fruit shopping system for an existing shop. An Online Fruit Shopping System where the Admin can Add, Update and Delete fruits.</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 The Fruits are divided into various categories based on nutrition values like vitamin-A, vitamin-B, vitamin-C, vitamin-D, Calcium, Phosphorous  etc. A user can select a particular fruit to view the details, choose the number of fruits and fill in details like Name, Address, etc. to buy a fruit.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The objective of the project is to make an application platform to purchase  fruits  online. In order to build such an application, a complete web support need to be provided. A complete and efficient web application which can provide the online shopping experience is the basic objective of the project.</a:t>
            </a:r>
            <a:endParaRPr sz="2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3200"/>
              <a:buFont typeface="Algerian"/>
              <a:buNone/>
            </a:pPr>
            <a:r>
              <a:rPr lang="en-US" sz="3200">
                <a:latin typeface="Algerian"/>
                <a:ea typeface="Algerian"/>
                <a:cs typeface="Algerian"/>
                <a:sym typeface="Algerian"/>
              </a:rPr>
              <a:t>ABSTRACT</a:t>
            </a:r>
            <a:endParaRPr sz="3200">
              <a:latin typeface="Algerian"/>
              <a:ea typeface="Algerian"/>
              <a:cs typeface="Algerian"/>
              <a:sym typeface="Algerian"/>
            </a:endParaRPr>
          </a:p>
        </p:txBody>
      </p:sp>
      <p:sp>
        <p:nvSpPr>
          <p:cNvPr id="122" name="Google Shape;122;p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Char char="◼"/>
            </a:pPr>
            <a:r>
              <a:rPr lang="en-US" sz="2000">
                <a:latin typeface="Times New Roman"/>
                <a:ea typeface="Times New Roman"/>
                <a:cs typeface="Times New Roman"/>
                <a:sym typeface="Times New Roman"/>
              </a:rPr>
              <a:t>This project is an attempt to provide the advantages of online shopping to customers of a real shop. It helps buying the products in the shop anywhere through internet by using a website device. </a:t>
            </a:r>
            <a:endParaRPr sz="2000">
              <a:latin typeface="Times New Roman"/>
              <a:ea typeface="Times New Roman"/>
              <a:cs typeface="Times New Roman"/>
              <a:sym typeface="Times New Roman"/>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Thus, the customer will get the service of online shopping and home delivery from the shop. </a:t>
            </a:r>
            <a:endParaRPr sz="2000">
              <a:latin typeface="Times New Roman"/>
              <a:ea typeface="Times New Roman"/>
              <a:cs typeface="Times New Roman"/>
              <a:sym typeface="Times New Roman"/>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This system can be implemented to any shop in the locality or to multinational branded shops having retail outlet chains. </a:t>
            </a:r>
            <a:endParaRPr sz="2000">
              <a:latin typeface="Times New Roman"/>
              <a:ea typeface="Times New Roman"/>
              <a:cs typeface="Times New Roman"/>
              <a:sym typeface="Times New Roman"/>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If shops are providing an online portal where their customers can enjoy easy shopping from anywhere, the shops won’t be losing any more customers to the trending online shops.</a:t>
            </a:r>
            <a:endParaRPr sz="20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3200"/>
              <a:buFont typeface="Algerian"/>
              <a:buNone/>
            </a:pPr>
            <a:r>
              <a:rPr lang="en-US" sz="3200">
                <a:latin typeface="Algerian"/>
                <a:ea typeface="Algerian"/>
                <a:cs typeface="Algerian"/>
                <a:sym typeface="Algerian"/>
              </a:rPr>
              <a:t>EXISTING SYSTEM</a:t>
            </a:r>
            <a:endParaRPr sz="3200">
              <a:latin typeface="Algerian"/>
              <a:ea typeface="Algerian"/>
              <a:cs typeface="Algerian"/>
              <a:sym typeface="Algerian"/>
            </a:endParaRPr>
          </a:p>
        </p:txBody>
      </p:sp>
      <p:sp>
        <p:nvSpPr>
          <p:cNvPr id="128" name="Google Shape;128;p6"/>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Char char="◼"/>
            </a:pPr>
            <a:r>
              <a:rPr lang="en-US" sz="2000">
                <a:latin typeface="Times New Roman"/>
                <a:ea typeface="Times New Roman"/>
                <a:cs typeface="Times New Roman"/>
                <a:sym typeface="Times New Roman"/>
              </a:rPr>
              <a:t>In the existing system , most of the work is done manually by using paper and records . This is one of the difficult job to administrate . Most of these works are done by manually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It is a place where we get all fruits but we have to analyze the nutrition values of fruits by our own to buy a required fruit .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We have to be physically present in the shop for shopping.</a:t>
            </a:r>
            <a:endParaRPr sz="2000">
              <a:latin typeface="Times New Roman"/>
              <a:ea typeface="Times New Roman"/>
              <a:cs typeface="Times New Roman"/>
              <a:sym typeface="Times New Roman"/>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This includes many drawbacks  , Increases the paperwork , Time consuming , Loss of information , Security Issues , Lack of integrated resources , Data duplication etc. </a:t>
            </a:r>
            <a:endParaRPr sz="20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3200"/>
              <a:buFont typeface="Algerian"/>
              <a:buNone/>
            </a:pPr>
            <a:r>
              <a:rPr lang="en-US" sz="3200">
                <a:latin typeface="Algerian"/>
                <a:ea typeface="Algerian"/>
                <a:cs typeface="Algerian"/>
                <a:sym typeface="Algerian"/>
              </a:rPr>
              <a:t>PROPOSED SYSTEM</a:t>
            </a:r>
            <a:endParaRPr sz="3200">
              <a:latin typeface="Algerian"/>
              <a:ea typeface="Algerian"/>
              <a:cs typeface="Algerian"/>
              <a:sym typeface="Algerian"/>
            </a:endParaRPr>
          </a:p>
        </p:txBody>
      </p:sp>
      <p:sp>
        <p:nvSpPr>
          <p:cNvPr id="134" name="Google Shape;134;p7"/>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Char char="◼"/>
            </a:pPr>
            <a:r>
              <a:rPr lang="en-US" sz="2000">
                <a:latin typeface="Times New Roman"/>
                <a:ea typeface="Times New Roman"/>
                <a:cs typeface="Times New Roman"/>
                <a:sym typeface="Times New Roman"/>
              </a:rPr>
              <a:t>Falahaar– online fruit shopping spare you the time of going to your local store  and wait for your turn to place the order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Moreover, you get exotic and fresh fruits in an Online Fruit Shopping that you would not get in your locality unless you visit a mall , which may very well be in a distant area .</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The best part of online grocery shopping online  is that you get free home delivery , which your local shop owner would not offer.</a:t>
            </a:r>
            <a:endParaRPr/>
          </a:p>
          <a:p>
            <a:pPr indent="-306000" lvl="0" marL="306000" rtl="0" algn="l">
              <a:spcBef>
                <a:spcPts val="1000"/>
              </a:spcBef>
              <a:spcAft>
                <a:spcPts val="0"/>
              </a:spcAft>
              <a:buSzPts val="1840"/>
              <a:buChar char="◼"/>
            </a:pPr>
            <a:r>
              <a:rPr lang="en-US" sz="2000">
                <a:latin typeface="Times New Roman"/>
                <a:ea typeface="Times New Roman"/>
                <a:cs typeface="Times New Roman"/>
                <a:sym typeface="Times New Roman"/>
              </a:rPr>
              <a:t>Our system gives all fruits in one place with its nutrition value. It is very easy for customers to buy fruits  based on their nutrition values.</a:t>
            </a:r>
            <a:endParaRPr/>
          </a:p>
          <a:p>
            <a:pPr indent="-306000" lvl="0" marL="306000" rtl="0" algn="l">
              <a:spcBef>
                <a:spcPts val="960"/>
              </a:spcBef>
              <a:spcAft>
                <a:spcPts val="0"/>
              </a:spcAft>
              <a:buSzPts val="1656"/>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3200"/>
              <a:buFont typeface="Algerian"/>
              <a:buNone/>
            </a:pPr>
            <a:r>
              <a:rPr lang="en-US" sz="3200">
                <a:latin typeface="Algerian"/>
                <a:ea typeface="Algerian"/>
                <a:cs typeface="Algerian"/>
                <a:sym typeface="Algerian"/>
              </a:rPr>
              <a:t>SOFTWARE EXPLORES</a:t>
            </a:r>
            <a:endParaRPr sz="3200">
              <a:latin typeface="Algerian"/>
              <a:ea typeface="Algerian"/>
              <a:cs typeface="Algerian"/>
              <a:sym typeface="Algerian"/>
            </a:endParaRPr>
          </a:p>
        </p:txBody>
      </p:sp>
      <p:sp>
        <p:nvSpPr>
          <p:cNvPr id="140" name="Google Shape;140;p8"/>
          <p:cNvSpPr txBox="1"/>
          <p:nvPr>
            <p:ph idx="1" type="body"/>
          </p:nvPr>
        </p:nvSpPr>
        <p:spPr>
          <a:xfrm>
            <a:off x="461923" y="2188447"/>
            <a:ext cx="11029615" cy="3678303"/>
          </a:xfrm>
          <a:prstGeom prst="rect">
            <a:avLst/>
          </a:prstGeom>
          <a:noFill/>
          <a:ln>
            <a:noFill/>
          </a:ln>
        </p:spPr>
        <p:txBody>
          <a:bodyPr anchorCtr="0" anchor="ctr" bIns="45700" lIns="91425" spcFirstLastPara="1" rIns="91425" wrap="square" tIns="45700">
            <a:normAutofit fontScale="77500" lnSpcReduction="20000"/>
          </a:bodyPr>
          <a:lstStyle/>
          <a:p>
            <a:pPr indent="-306000" lvl="0" marL="306000" rtl="0" algn="l">
              <a:spcBef>
                <a:spcPts val="0"/>
              </a:spcBef>
              <a:spcAft>
                <a:spcPts val="0"/>
              </a:spcAft>
              <a:buSzPct val="92000"/>
              <a:buChar char="◼"/>
            </a:pPr>
            <a:r>
              <a:rPr b="1" lang="en-US" sz="2400">
                <a:latin typeface="Times New Roman"/>
                <a:ea typeface="Times New Roman"/>
                <a:cs typeface="Times New Roman"/>
                <a:sym typeface="Times New Roman"/>
              </a:rPr>
              <a:t>HARDWARE REQUIREMENTS : </a:t>
            </a:r>
            <a:endParaRPr/>
          </a:p>
          <a:p>
            <a:pPr indent="0" lvl="0" marL="0" rtl="0" algn="l">
              <a:spcBef>
                <a:spcPts val="956"/>
              </a:spcBef>
              <a:spcAft>
                <a:spcPts val="0"/>
              </a:spcAft>
              <a:buSzPct val="92000"/>
              <a:buNone/>
            </a:pPr>
            <a:r>
              <a:rPr lang="en-US" sz="2300">
                <a:latin typeface="Times New Roman"/>
                <a:ea typeface="Times New Roman"/>
                <a:cs typeface="Times New Roman"/>
                <a:sym typeface="Times New Roman"/>
              </a:rPr>
              <a:t>-  Processor : Intel dual Core.</a:t>
            </a:r>
            <a:endParaRPr/>
          </a:p>
          <a:p>
            <a:pPr indent="0" lvl="0" marL="0" rtl="0" algn="l">
              <a:spcBef>
                <a:spcPts val="956"/>
              </a:spcBef>
              <a:spcAft>
                <a:spcPts val="0"/>
              </a:spcAft>
              <a:buSzPct val="92000"/>
              <a:buNone/>
            </a:pPr>
            <a:r>
              <a:rPr lang="en-US" sz="2300">
                <a:latin typeface="Times New Roman"/>
                <a:ea typeface="Times New Roman"/>
                <a:cs typeface="Times New Roman"/>
                <a:sym typeface="Times New Roman"/>
              </a:rPr>
              <a:t>-  HDD : Minimum 500GB Disk Space.</a:t>
            </a:r>
            <a:endParaRPr/>
          </a:p>
          <a:p>
            <a:pPr indent="0" lvl="0" marL="0" rtl="0" algn="l">
              <a:spcBef>
                <a:spcPts val="956"/>
              </a:spcBef>
              <a:spcAft>
                <a:spcPts val="0"/>
              </a:spcAft>
              <a:buSzPct val="92000"/>
              <a:buNone/>
            </a:pPr>
            <a:r>
              <a:rPr lang="en-US" sz="2300">
                <a:latin typeface="Times New Roman"/>
                <a:ea typeface="Times New Roman"/>
                <a:cs typeface="Times New Roman"/>
                <a:sym typeface="Times New Roman"/>
              </a:rPr>
              <a:t>-  RAM : Minimum 4GB.</a:t>
            </a:r>
            <a:endParaRPr/>
          </a:p>
          <a:p>
            <a:pPr indent="0" lvl="0" marL="0" rtl="0" algn="l">
              <a:spcBef>
                <a:spcPts val="956"/>
              </a:spcBef>
              <a:spcAft>
                <a:spcPts val="0"/>
              </a:spcAft>
              <a:buSzPct val="92000"/>
              <a:buNone/>
            </a:pPr>
            <a:r>
              <a:rPr lang="en-US" sz="2300">
                <a:latin typeface="Times New Roman"/>
                <a:ea typeface="Times New Roman"/>
                <a:cs typeface="Times New Roman"/>
                <a:sym typeface="Times New Roman"/>
              </a:rPr>
              <a:t>-  OS : Windows 10 , 11.</a:t>
            </a:r>
            <a:endParaRPr/>
          </a:p>
          <a:p>
            <a:pPr indent="0" lvl="0" marL="0" rtl="0" algn="l">
              <a:spcBef>
                <a:spcPts val="879"/>
              </a:spcBef>
              <a:spcAft>
                <a:spcPts val="0"/>
              </a:spcAft>
              <a:buSzPct val="91999"/>
              <a:buNone/>
            </a:pPr>
            <a:r>
              <a:t/>
            </a:r>
            <a:endParaRPr>
              <a:latin typeface="Times New Roman"/>
              <a:ea typeface="Times New Roman"/>
              <a:cs typeface="Times New Roman"/>
              <a:sym typeface="Times New Roman"/>
            </a:endParaRPr>
          </a:p>
          <a:p>
            <a:pPr indent="-306000" lvl="0" marL="306000" rtl="0" algn="l">
              <a:spcBef>
                <a:spcPts val="972"/>
              </a:spcBef>
              <a:spcAft>
                <a:spcPts val="0"/>
              </a:spcAft>
              <a:buSzPct val="92000"/>
              <a:buChar char="◼"/>
            </a:pPr>
            <a:r>
              <a:rPr b="1" lang="en-US" sz="2400">
                <a:latin typeface="Times New Roman"/>
                <a:ea typeface="Times New Roman"/>
                <a:cs typeface="Times New Roman"/>
                <a:sym typeface="Times New Roman"/>
              </a:rPr>
              <a:t>SOFTWARE REQUIREMENTS : </a:t>
            </a:r>
            <a:endParaRPr/>
          </a:p>
          <a:p>
            <a:pPr indent="0" lvl="0" marL="0" rtl="0" algn="l">
              <a:spcBef>
                <a:spcPts val="925"/>
              </a:spcBef>
              <a:spcAft>
                <a:spcPts val="0"/>
              </a:spcAft>
              <a:buSzPct val="91999"/>
              <a:buNone/>
            </a:pPr>
            <a:r>
              <a:rPr lang="en-US">
                <a:latin typeface="Times New Roman"/>
                <a:ea typeface="Times New Roman"/>
                <a:cs typeface="Times New Roman"/>
                <a:sym typeface="Times New Roman"/>
              </a:rPr>
              <a:t>-  </a:t>
            </a:r>
            <a:r>
              <a:rPr lang="en-US" sz="2100">
                <a:latin typeface="Times New Roman"/>
                <a:ea typeface="Times New Roman"/>
                <a:cs typeface="Times New Roman"/>
                <a:sym typeface="Times New Roman"/>
              </a:rPr>
              <a:t>Java Spring Boot API</a:t>
            </a:r>
            <a:endParaRPr/>
          </a:p>
          <a:p>
            <a:pPr indent="0" lvl="0" marL="0" rtl="0" algn="l">
              <a:spcBef>
                <a:spcPts val="925"/>
              </a:spcBef>
              <a:spcAft>
                <a:spcPts val="0"/>
              </a:spcAft>
              <a:buSzPct val="91999"/>
              <a:buNone/>
            </a:pPr>
            <a:r>
              <a:rPr lang="en-US" sz="2100">
                <a:latin typeface="Times New Roman"/>
                <a:ea typeface="Times New Roman"/>
                <a:cs typeface="Times New Roman"/>
                <a:sym typeface="Times New Roman"/>
              </a:rPr>
              <a:t>-  DATABASE :  MySQL 8.0</a:t>
            </a:r>
            <a:endParaRPr/>
          </a:p>
          <a:p>
            <a:pPr indent="0" lvl="0" marL="0" rtl="0" algn="l">
              <a:spcBef>
                <a:spcPts val="925"/>
              </a:spcBef>
              <a:spcAft>
                <a:spcPts val="0"/>
              </a:spcAft>
              <a:buSzPct val="91999"/>
              <a:buNone/>
            </a:pPr>
            <a:r>
              <a:rPr lang="en-US" sz="2100">
                <a:latin typeface="Times New Roman"/>
                <a:ea typeface="Times New Roman"/>
                <a:cs typeface="Times New Roman"/>
                <a:sym typeface="Times New Roman"/>
              </a:rPr>
              <a:t>-  Java SE 11</a:t>
            </a:r>
            <a:endParaRPr/>
          </a:p>
          <a:p>
            <a:pPr indent="0" lvl="0" marL="0" rtl="0" algn="l">
              <a:spcBef>
                <a:spcPts val="925"/>
              </a:spcBef>
              <a:spcAft>
                <a:spcPts val="0"/>
              </a:spcAft>
              <a:buSzPct val="91999"/>
              <a:buNone/>
            </a:pPr>
            <a:r>
              <a:rPr lang="en-US" sz="2100">
                <a:latin typeface="Times New Roman"/>
                <a:ea typeface="Times New Roman"/>
                <a:cs typeface="Times New Roman"/>
                <a:sym typeface="Times New Roman"/>
              </a:rPr>
              <a:t>-  Java jdk 3.9.18</a:t>
            </a:r>
            <a:endParaRPr sz="21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3200"/>
              <a:buFont typeface="Algerian"/>
              <a:buNone/>
            </a:pPr>
            <a:r>
              <a:rPr lang="en-US" sz="3200">
                <a:latin typeface="Algerian"/>
                <a:ea typeface="Algerian"/>
                <a:cs typeface="Algerian"/>
                <a:sym typeface="Algerian"/>
              </a:rPr>
              <a:t>TECHNOLOGY USED</a:t>
            </a:r>
            <a:endParaRPr sz="3200">
              <a:latin typeface="Algerian"/>
              <a:ea typeface="Algerian"/>
              <a:cs typeface="Algerian"/>
              <a:sym typeface="Algerian"/>
            </a:endParaRPr>
          </a:p>
        </p:txBody>
      </p:sp>
      <p:sp>
        <p:nvSpPr>
          <p:cNvPr id="146" name="Google Shape;146;p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spcBef>
                <a:spcPts val="0"/>
              </a:spcBef>
              <a:spcAft>
                <a:spcPts val="0"/>
              </a:spcAft>
              <a:buSzPts val="1840"/>
              <a:buChar char="◼"/>
            </a:pPr>
            <a:r>
              <a:rPr b="1" lang="en-US" sz="2000">
                <a:latin typeface="Times New Roman"/>
                <a:ea typeface="Times New Roman"/>
                <a:cs typeface="Times New Roman"/>
                <a:sym typeface="Times New Roman"/>
              </a:rPr>
              <a:t>FRONTEND TECHNOLOGY  : </a:t>
            </a:r>
            <a:endParaRPr/>
          </a:p>
          <a:p>
            <a:pPr indent="0" lvl="0" marL="0" rtl="0" algn="l">
              <a:spcBef>
                <a:spcPts val="960"/>
              </a:spcBef>
              <a:spcAft>
                <a:spcPts val="0"/>
              </a:spcAft>
              <a:buSzPts val="1656"/>
              <a:buNone/>
            </a:pPr>
            <a:r>
              <a:rPr lang="en-US">
                <a:latin typeface="Times New Roman"/>
                <a:ea typeface="Times New Roman"/>
                <a:cs typeface="Times New Roman"/>
                <a:sym typeface="Times New Roman"/>
              </a:rPr>
              <a:t>          -  REACTJS , HTML5 , CSS , BOOTSTRAP </a:t>
            </a:r>
            <a:endParaRPr/>
          </a:p>
          <a:p>
            <a:pPr indent="0" lvl="0" marL="0" rtl="0" algn="l">
              <a:spcBef>
                <a:spcPts val="960"/>
              </a:spcBef>
              <a:spcAft>
                <a:spcPts val="0"/>
              </a:spcAft>
              <a:buSzPts val="1656"/>
              <a:buNone/>
            </a:pPr>
            <a:r>
              <a:t/>
            </a:r>
            <a:endParaRPr/>
          </a:p>
          <a:p>
            <a:pPr indent="-306000" lvl="0" marL="306000" rtl="0" algn="l">
              <a:spcBef>
                <a:spcPts val="1000"/>
              </a:spcBef>
              <a:spcAft>
                <a:spcPts val="0"/>
              </a:spcAft>
              <a:buSzPts val="1840"/>
              <a:buChar char="◼"/>
            </a:pPr>
            <a:r>
              <a:rPr b="1" lang="en-US" sz="2000">
                <a:latin typeface="Times New Roman"/>
                <a:ea typeface="Times New Roman"/>
                <a:cs typeface="Times New Roman"/>
                <a:sym typeface="Times New Roman"/>
              </a:rPr>
              <a:t>BACKEND TECHNOLOGY </a:t>
            </a:r>
            <a:r>
              <a:rPr b="1" lang="en-US">
                <a:latin typeface="Times New Roman"/>
                <a:ea typeface="Times New Roman"/>
                <a:cs typeface="Times New Roman"/>
                <a:sym typeface="Times New Roman"/>
              </a:rPr>
              <a:t>: </a:t>
            </a:r>
            <a:endParaRPr/>
          </a:p>
          <a:p>
            <a:pPr indent="0" lvl="0" marL="0" rtl="0" algn="l">
              <a:spcBef>
                <a:spcPts val="960"/>
              </a:spcBef>
              <a:spcAft>
                <a:spcPts val="0"/>
              </a:spcAft>
              <a:buSzPts val="1656"/>
              <a:buNone/>
            </a:pPr>
            <a:r>
              <a:rPr lang="en-US">
                <a:latin typeface="Times New Roman"/>
                <a:ea typeface="Times New Roman"/>
                <a:cs typeface="Times New Roman"/>
                <a:sym typeface="Times New Roman"/>
              </a:rPr>
              <a:t>          -  JAVA SPRING BOOT API </a:t>
            </a:r>
            <a:endParaRPr/>
          </a:p>
          <a:p>
            <a:pPr indent="0" lvl="0" marL="0" rtl="0" algn="l">
              <a:spcBef>
                <a:spcPts val="920"/>
              </a:spcBef>
              <a:spcAft>
                <a:spcPts val="0"/>
              </a:spcAft>
              <a:buSzPts val="1472"/>
              <a:buNone/>
            </a:pPr>
            <a:r>
              <a:t/>
            </a:r>
            <a:endParaRPr sz="1600">
              <a:latin typeface="Times New Roman"/>
              <a:ea typeface="Times New Roman"/>
              <a:cs typeface="Times New Roman"/>
              <a:sym typeface="Times New Roman"/>
            </a:endParaRPr>
          </a:p>
          <a:p>
            <a:pPr indent="-306000" lvl="0" marL="306000" rtl="0" algn="l">
              <a:spcBef>
                <a:spcPts val="960"/>
              </a:spcBef>
              <a:spcAft>
                <a:spcPts val="0"/>
              </a:spcAft>
              <a:buSzPts val="1656"/>
              <a:buFont typeface="Noto Sans Symbols"/>
              <a:buChar char="▪"/>
            </a:pPr>
            <a:r>
              <a:rPr b="1" lang="en-US">
                <a:latin typeface="Times New Roman"/>
                <a:ea typeface="Times New Roman"/>
                <a:cs typeface="Times New Roman"/>
                <a:sym typeface="Times New Roman"/>
              </a:rPr>
              <a:t>DATABASE</a:t>
            </a:r>
            <a:endParaRPr/>
          </a:p>
          <a:p>
            <a:pPr indent="0" lvl="0" marL="0" rtl="0" algn="l">
              <a:spcBef>
                <a:spcPts val="960"/>
              </a:spcBef>
              <a:spcAft>
                <a:spcPts val="0"/>
              </a:spcAft>
              <a:buSzPts val="1656"/>
              <a:buNone/>
            </a:pPr>
            <a:r>
              <a:rPr b="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   MYSQL 8.0</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2023-03-10T06:08:06Z</dcterms:created>
  <dc:creator>USER</dc:creator>
</cp:coreProperties>
</file>